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5.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notesMasterIdLst>
    <p:notesMasterId r:id="rId26"/>
  </p:notesMasterIdLst>
  <p:sldIdLst>
    <p:sldId id="256" r:id="rId2"/>
    <p:sldId id="272" r:id="rId3"/>
    <p:sldId id="292" r:id="rId4"/>
    <p:sldId id="273" r:id="rId5"/>
    <p:sldId id="274" r:id="rId6"/>
    <p:sldId id="275" r:id="rId7"/>
    <p:sldId id="276" r:id="rId8"/>
    <p:sldId id="277" r:id="rId9"/>
    <p:sldId id="278" r:id="rId10"/>
    <p:sldId id="279" r:id="rId11"/>
    <p:sldId id="280" r:id="rId12"/>
    <p:sldId id="281" r:id="rId13"/>
    <p:sldId id="282" r:id="rId14"/>
    <p:sldId id="283" r:id="rId15"/>
    <p:sldId id="284" r:id="rId16"/>
    <p:sldId id="285" r:id="rId17"/>
    <p:sldId id="286" r:id="rId18"/>
    <p:sldId id="287" r:id="rId19"/>
    <p:sldId id="288" r:id="rId20"/>
    <p:sldId id="289" r:id="rId21"/>
    <p:sldId id="290" r:id="rId22"/>
    <p:sldId id="291" r:id="rId23"/>
    <p:sldId id="293" r:id="rId24"/>
    <p:sldId id="26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2D09"/>
    <a:srgbClr val="3A1A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43"/>
    <p:restoredTop sz="94721"/>
  </p:normalViewPr>
  <p:slideViewPr>
    <p:cSldViewPr snapToGrid="0" snapToObjects="1">
      <p:cViewPr varScale="1">
        <p:scale>
          <a:sx n="64" d="100"/>
          <a:sy n="64" d="100"/>
        </p:scale>
        <p:origin x="1086"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7.xml"/></Relationships>
</file>

<file path=ppt/media/hdphoto1.wdp>
</file>

<file path=ppt/media/hdphoto2.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8EF360-C454-F141-B7E2-BEB89C5A5A95}" type="datetimeFigureOut">
              <a:rPr lang="en-US" smtClean="0"/>
              <a:pPr/>
              <a:t>10/6/2021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BAFBEA-0D88-2A40-9BBC-1076922F8FD6}" type="slidenum">
              <a:rPr lang="en-US" smtClean="0"/>
              <a:pPr/>
              <a:t>‹#›</a:t>
            </a:fld>
            <a:endParaRPr lang="en-US"/>
          </a:p>
        </p:txBody>
      </p:sp>
    </p:spTree>
    <p:extLst>
      <p:ext uri="{BB962C8B-B14F-4D97-AF65-F5344CB8AC3E}">
        <p14:creationId xmlns:p14="http://schemas.microsoft.com/office/powerpoint/2010/main" val="3284376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1D8D0F9-A0A1-0B46-B289-0B25DB2947A7}"/>
              </a:ext>
            </a:extLst>
          </p:cNvPr>
          <p:cNvPicPr>
            <a:picLocks noChangeAspect="1"/>
          </p:cNvPicPr>
          <p:nvPr userDrawn="1"/>
        </p:nvPicPr>
        <p:blipFill>
          <a:blip r:embed="rId2">
            <a:alphaModFix amt="35000"/>
            <a:extLst>
              <a:ext uri="{BEBA8EAE-BF5A-486C-A8C5-ECC9F3942E4B}">
                <a14:imgProps xmlns:a14="http://schemas.microsoft.com/office/drawing/2010/main">
                  <a14:imgLayer r:embed="rId3">
                    <a14:imgEffect>
                      <a14:sharpenSoften amount="58000"/>
                    </a14:imgEffect>
                    <a14:imgEffect>
                      <a14:saturation sat="162000"/>
                    </a14:imgEffect>
                    <a14:imgEffect>
                      <a14:brightnessContrast bright="54000" contrast="33000"/>
                    </a14:imgEffect>
                  </a14:imgLayer>
                </a14:imgProps>
              </a:ext>
            </a:extLst>
          </a:blip>
          <a:stretch>
            <a:fillRect/>
          </a:stretch>
        </p:blipFill>
        <p:spPr>
          <a:xfrm>
            <a:off x="0" y="0"/>
            <a:ext cx="12192000" cy="6858000"/>
          </a:xfrm>
          <a:prstGeom prst="rect">
            <a:avLst/>
          </a:prstGeom>
          <a:noFill/>
        </p:spPr>
      </p:pic>
      <p:sp>
        <p:nvSpPr>
          <p:cNvPr id="2" name="Title 1">
            <a:extLst>
              <a:ext uri="{FF2B5EF4-FFF2-40B4-BE49-F238E27FC236}">
                <a16:creationId xmlns:a16="http://schemas.microsoft.com/office/drawing/2014/main" id="{F621288E-ADB9-3947-BEAA-78810519DE96}"/>
              </a:ext>
            </a:extLst>
          </p:cNvPr>
          <p:cNvSpPr>
            <a:spLocks noGrp="1"/>
          </p:cNvSpPr>
          <p:nvPr>
            <p:ph type="ctrTitle"/>
          </p:nvPr>
        </p:nvSpPr>
        <p:spPr>
          <a:xfrm>
            <a:off x="1524000" y="1122363"/>
            <a:ext cx="9144000" cy="2387600"/>
          </a:xfrm>
        </p:spPr>
        <p:txBody>
          <a:bodyPr anchor="b"/>
          <a:lstStyle>
            <a:lvl1pPr algn="ctr">
              <a:defRPr sz="6000">
                <a:solidFill>
                  <a:srgbClr val="3A1A05"/>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BDB15E4-9815-B941-A518-BEE28F2FDF1D}"/>
              </a:ext>
            </a:extLst>
          </p:cNvPr>
          <p:cNvSpPr>
            <a:spLocks noGrp="1"/>
          </p:cNvSpPr>
          <p:nvPr>
            <p:ph type="subTitle" idx="1"/>
          </p:nvPr>
        </p:nvSpPr>
        <p:spPr>
          <a:xfrm>
            <a:off x="1524000" y="3602038"/>
            <a:ext cx="9144000" cy="1655762"/>
          </a:xfrm>
        </p:spPr>
        <p:txBody>
          <a:bodyPr/>
          <a:lstStyle>
            <a:lvl1pPr marL="0" indent="0" algn="ctr">
              <a:buNone/>
              <a:defRPr sz="2400">
                <a:solidFill>
                  <a:srgbClr val="632D09"/>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621B302-F4CA-A64C-B057-FED4F9E95E7D}"/>
              </a:ext>
            </a:extLst>
          </p:cNvPr>
          <p:cNvSpPr>
            <a:spLocks noGrp="1"/>
          </p:cNvSpPr>
          <p:nvPr>
            <p:ph type="dt" sz="half" idx="10"/>
          </p:nvPr>
        </p:nvSpPr>
        <p:spPr/>
        <p:txBody>
          <a:bodyPr/>
          <a:lstStyle/>
          <a:p>
            <a:fld id="{D5CAF1CF-1B73-4E27-84DE-9AFA852371E9}" type="datetime1">
              <a:rPr lang="en-IN" smtClean="0"/>
              <a:pPr/>
              <a:t>06-10-2021</a:t>
            </a:fld>
            <a:endParaRPr lang="en-US"/>
          </a:p>
        </p:txBody>
      </p:sp>
      <p:sp>
        <p:nvSpPr>
          <p:cNvPr id="5" name="Footer Placeholder 4">
            <a:extLst>
              <a:ext uri="{FF2B5EF4-FFF2-40B4-BE49-F238E27FC236}">
                <a16:creationId xmlns:a16="http://schemas.microsoft.com/office/drawing/2014/main" id="{798FCB1A-56C8-284E-B334-2B12806A11F4}"/>
              </a:ext>
            </a:extLst>
          </p:cNvPr>
          <p:cNvSpPr>
            <a:spLocks noGrp="1"/>
          </p:cNvSpPr>
          <p:nvPr>
            <p:ph type="ftr" sz="quarter" idx="11"/>
          </p:nvPr>
        </p:nvSpPr>
        <p:spPr/>
        <p:txBody>
          <a:bodyPr/>
          <a:lstStyle/>
          <a:p>
            <a:r>
              <a:rPr lang="en-US"/>
              <a:t>Technical Communication:: Arundhati Mahanta</a:t>
            </a:r>
          </a:p>
        </p:txBody>
      </p:sp>
      <p:sp>
        <p:nvSpPr>
          <p:cNvPr id="6" name="Slide Number Placeholder 5">
            <a:extLst>
              <a:ext uri="{FF2B5EF4-FFF2-40B4-BE49-F238E27FC236}">
                <a16:creationId xmlns:a16="http://schemas.microsoft.com/office/drawing/2014/main" id="{9B339E53-8F46-4848-A847-4A3686768135}"/>
              </a:ext>
            </a:extLst>
          </p:cNvPr>
          <p:cNvSpPr>
            <a:spLocks noGrp="1"/>
          </p:cNvSpPr>
          <p:nvPr>
            <p:ph type="sldNum" sz="quarter" idx="12"/>
          </p:nvPr>
        </p:nvSpPr>
        <p:spPr/>
        <p:txBody>
          <a:bodyPr/>
          <a:lstStyle/>
          <a:p>
            <a:fld id="{01423293-BB51-284A-9C50-94B9A592CBC0}" type="slidenum">
              <a:rPr lang="en-US" smtClean="0"/>
              <a:pPr/>
              <a:t>‹#›</a:t>
            </a:fld>
            <a:endParaRPr lang="en-US"/>
          </a:p>
        </p:txBody>
      </p:sp>
      <p:pic>
        <p:nvPicPr>
          <p:cNvPr id="12" name="Picture 11">
            <a:extLst>
              <a:ext uri="{FF2B5EF4-FFF2-40B4-BE49-F238E27FC236}">
                <a16:creationId xmlns:a16="http://schemas.microsoft.com/office/drawing/2014/main" id="{1E4825AE-4CC7-4448-8272-4D34DA7D1CFC}"/>
              </a:ext>
            </a:extLst>
          </p:cNvPr>
          <p:cNvPicPr>
            <a:picLocks noChangeAspect="1"/>
          </p:cNvPicPr>
          <p:nvPr userDrawn="1"/>
        </p:nvPicPr>
        <p:blipFill>
          <a:blip r:embed="rId4"/>
          <a:stretch>
            <a:fillRect/>
          </a:stretch>
        </p:blipFill>
        <p:spPr>
          <a:xfrm>
            <a:off x="11026588" y="0"/>
            <a:ext cx="1165412" cy="1630100"/>
          </a:xfrm>
          <a:prstGeom prst="rect">
            <a:avLst/>
          </a:prstGeom>
        </p:spPr>
      </p:pic>
    </p:spTree>
    <p:extLst>
      <p:ext uri="{BB962C8B-B14F-4D97-AF65-F5344CB8AC3E}">
        <p14:creationId xmlns:p14="http://schemas.microsoft.com/office/powerpoint/2010/main" val="8349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64F6A-E8E1-944C-A664-04ABAD291AB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B6C1CD-C214-0846-A143-797DD6C95A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568625-C847-D649-A523-D6932A2F7F98}"/>
              </a:ext>
            </a:extLst>
          </p:cNvPr>
          <p:cNvSpPr>
            <a:spLocks noGrp="1"/>
          </p:cNvSpPr>
          <p:nvPr>
            <p:ph type="dt" sz="half" idx="10"/>
          </p:nvPr>
        </p:nvSpPr>
        <p:spPr/>
        <p:txBody>
          <a:bodyPr/>
          <a:lstStyle/>
          <a:p>
            <a:fld id="{9BFF4CC2-7E19-4C3A-B2A8-88D5E8620646}" type="datetime1">
              <a:rPr lang="en-IN" smtClean="0"/>
              <a:pPr/>
              <a:t>06-10-2021</a:t>
            </a:fld>
            <a:endParaRPr lang="en-US"/>
          </a:p>
        </p:txBody>
      </p:sp>
      <p:sp>
        <p:nvSpPr>
          <p:cNvPr id="5" name="Footer Placeholder 4">
            <a:extLst>
              <a:ext uri="{FF2B5EF4-FFF2-40B4-BE49-F238E27FC236}">
                <a16:creationId xmlns:a16="http://schemas.microsoft.com/office/drawing/2014/main" id="{87CAB67D-7FD0-E841-853E-474A009359FD}"/>
              </a:ext>
            </a:extLst>
          </p:cNvPr>
          <p:cNvSpPr>
            <a:spLocks noGrp="1"/>
          </p:cNvSpPr>
          <p:nvPr>
            <p:ph type="ftr" sz="quarter" idx="11"/>
          </p:nvPr>
        </p:nvSpPr>
        <p:spPr/>
        <p:txBody>
          <a:bodyPr/>
          <a:lstStyle/>
          <a:p>
            <a:r>
              <a:rPr lang="en-US"/>
              <a:t>Technical Communication:: Arundhati Mahanta</a:t>
            </a:r>
          </a:p>
        </p:txBody>
      </p:sp>
      <p:sp>
        <p:nvSpPr>
          <p:cNvPr id="6" name="Slide Number Placeholder 5">
            <a:extLst>
              <a:ext uri="{FF2B5EF4-FFF2-40B4-BE49-F238E27FC236}">
                <a16:creationId xmlns:a16="http://schemas.microsoft.com/office/drawing/2014/main" id="{C6D1971E-6152-E64E-B9B8-39ABC3016C7F}"/>
              </a:ext>
            </a:extLst>
          </p:cNvPr>
          <p:cNvSpPr>
            <a:spLocks noGrp="1"/>
          </p:cNvSpPr>
          <p:nvPr>
            <p:ph type="sldNum" sz="quarter" idx="12"/>
          </p:nvPr>
        </p:nvSpPr>
        <p:spPr/>
        <p:txBody>
          <a:bodyPr/>
          <a:lstStyle/>
          <a:p>
            <a:fld id="{01423293-BB51-284A-9C50-94B9A592CBC0}" type="slidenum">
              <a:rPr lang="en-US" smtClean="0"/>
              <a:pPr/>
              <a:t>‹#›</a:t>
            </a:fld>
            <a:endParaRPr lang="en-US"/>
          </a:p>
        </p:txBody>
      </p:sp>
    </p:spTree>
    <p:extLst>
      <p:ext uri="{BB962C8B-B14F-4D97-AF65-F5344CB8AC3E}">
        <p14:creationId xmlns:p14="http://schemas.microsoft.com/office/powerpoint/2010/main" val="112391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93B6BE-5827-AD48-ABDD-D34C911EAC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5A5209-6B29-834F-8EB8-ABF52EF552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C0E99A-0E62-494C-B49B-DE7241601AA0}"/>
              </a:ext>
            </a:extLst>
          </p:cNvPr>
          <p:cNvSpPr>
            <a:spLocks noGrp="1"/>
          </p:cNvSpPr>
          <p:nvPr>
            <p:ph type="dt" sz="half" idx="10"/>
          </p:nvPr>
        </p:nvSpPr>
        <p:spPr/>
        <p:txBody>
          <a:bodyPr/>
          <a:lstStyle/>
          <a:p>
            <a:fld id="{ED3EF8FB-F730-4F83-9D58-A82DDEB01545}" type="datetime1">
              <a:rPr lang="en-IN" smtClean="0"/>
              <a:pPr/>
              <a:t>06-10-2021</a:t>
            </a:fld>
            <a:endParaRPr lang="en-US"/>
          </a:p>
        </p:txBody>
      </p:sp>
      <p:sp>
        <p:nvSpPr>
          <p:cNvPr id="5" name="Footer Placeholder 4">
            <a:extLst>
              <a:ext uri="{FF2B5EF4-FFF2-40B4-BE49-F238E27FC236}">
                <a16:creationId xmlns:a16="http://schemas.microsoft.com/office/drawing/2014/main" id="{E15389CD-4489-B047-BA26-20C29C2E0235}"/>
              </a:ext>
            </a:extLst>
          </p:cNvPr>
          <p:cNvSpPr>
            <a:spLocks noGrp="1"/>
          </p:cNvSpPr>
          <p:nvPr>
            <p:ph type="ftr" sz="quarter" idx="11"/>
          </p:nvPr>
        </p:nvSpPr>
        <p:spPr/>
        <p:txBody>
          <a:bodyPr/>
          <a:lstStyle/>
          <a:p>
            <a:r>
              <a:rPr lang="en-US"/>
              <a:t>Technical Communication:: Arundhati Mahanta</a:t>
            </a:r>
          </a:p>
        </p:txBody>
      </p:sp>
      <p:sp>
        <p:nvSpPr>
          <p:cNvPr id="6" name="Slide Number Placeholder 5">
            <a:extLst>
              <a:ext uri="{FF2B5EF4-FFF2-40B4-BE49-F238E27FC236}">
                <a16:creationId xmlns:a16="http://schemas.microsoft.com/office/drawing/2014/main" id="{3D137E4D-A171-874C-A3BB-F9037439B3C7}"/>
              </a:ext>
            </a:extLst>
          </p:cNvPr>
          <p:cNvSpPr>
            <a:spLocks noGrp="1"/>
          </p:cNvSpPr>
          <p:nvPr>
            <p:ph type="sldNum" sz="quarter" idx="12"/>
          </p:nvPr>
        </p:nvSpPr>
        <p:spPr/>
        <p:txBody>
          <a:bodyPr/>
          <a:lstStyle/>
          <a:p>
            <a:fld id="{01423293-BB51-284A-9C50-94B9A592CBC0}" type="slidenum">
              <a:rPr lang="en-US" smtClean="0"/>
              <a:pPr/>
              <a:t>‹#›</a:t>
            </a:fld>
            <a:endParaRPr lang="en-US"/>
          </a:p>
        </p:txBody>
      </p:sp>
    </p:spTree>
    <p:extLst>
      <p:ext uri="{BB962C8B-B14F-4D97-AF65-F5344CB8AC3E}">
        <p14:creationId xmlns:p14="http://schemas.microsoft.com/office/powerpoint/2010/main" val="556265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F0FDD-5E5D-3A44-8E98-9BA5EAEF02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63280C-835E-3E45-AEBD-13B54C8A1B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2E933B-7A19-9F4E-A281-637762EED689}"/>
              </a:ext>
            </a:extLst>
          </p:cNvPr>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a:extLst>
              <a:ext uri="{FF2B5EF4-FFF2-40B4-BE49-F238E27FC236}">
                <a16:creationId xmlns:a16="http://schemas.microsoft.com/office/drawing/2014/main" id="{7B0AF17D-FD98-E949-B221-27F4591E82A1}"/>
              </a:ext>
            </a:extLst>
          </p:cNvPr>
          <p:cNvSpPr>
            <a:spLocks noGrp="1"/>
          </p:cNvSpPr>
          <p:nvPr>
            <p:ph type="ftr" sz="quarter" idx="11"/>
          </p:nvPr>
        </p:nvSpPr>
        <p:spPr/>
        <p:txBody>
          <a:bodyPr/>
          <a:lstStyle/>
          <a:p>
            <a:r>
              <a:rPr lang="en-US"/>
              <a:t>Technical Communication:: Arundhati Mahanta</a:t>
            </a:r>
          </a:p>
        </p:txBody>
      </p:sp>
      <p:sp>
        <p:nvSpPr>
          <p:cNvPr id="6" name="Slide Number Placeholder 5">
            <a:extLst>
              <a:ext uri="{FF2B5EF4-FFF2-40B4-BE49-F238E27FC236}">
                <a16:creationId xmlns:a16="http://schemas.microsoft.com/office/drawing/2014/main" id="{05E34B96-3AB9-4D4A-8310-015129F6B627}"/>
              </a:ext>
            </a:extLst>
          </p:cNvPr>
          <p:cNvSpPr>
            <a:spLocks noGrp="1"/>
          </p:cNvSpPr>
          <p:nvPr>
            <p:ph type="sldNum" sz="quarter" idx="12"/>
          </p:nvPr>
        </p:nvSpPr>
        <p:spPr/>
        <p:txBody>
          <a:bodyPr/>
          <a:lstStyle/>
          <a:p>
            <a:fld id="{01423293-BB51-284A-9C50-94B9A592CBC0}" type="slidenum">
              <a:rPr lang="en-US" smtClean="0"/>
              <a:pPr/>
              <a:t>‹#›</a:t>
            </a:fld>
            <a:endParaRPr lang="en-US"/>
          </a:p>
        </p:txBody>
      </p:sp>
    </p:spTree>
    <p:extLst>
      <p:ext uri="{BB962C8B-B14F-4D97-AF65-F5344CB8AC3E}">
        <p14:creationId xmlns:p14="http://schemas.microsoft.com/office/powerpoint/2010/main" val="312393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91063-D956-AA4A-9B69-779FB6AEF0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1F9B22-2E21-B84B-A632-0EDF07CE37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94C1C7-A7F4-A64D-93F4-F3B619706836}"/>
              </a:ext>
            </a:extLst>
          </p:cNvPr>
          <p:cNvSpPr>
            <a:spLocks noGrp="1"/>
          </p:cNvSpPr>
          <p:nvPr>
            <p:ph type="dt" sz="half" idx="10"/>
          </p:nvPr>
        </p:nvSpPr>
        <p:spPr/>
        <p:txBody>
          <a:bodyPr/>
          <a:lstStyle/>
          <a:p>
            <a:fld id="{5B281605-6168-4449-9022-04EED806155D}" type="datetime1">
              <a:rPr lang="en-IN" smtClean="0"/>
              <a:pPr/>
              <a:t>06-10-2021</a:t>
            </a:fld>
            <a:endParaRPr lang="en-US"/>
          </a:p>
        </p:txBody>
      </p:sp>
      <p:sp>
        <p:nvSpPr>
          <p:cNvPr id="5" name="Footer Placeholder 4">
            <a:extLst>
              <a:ext uri="{FF2B5EF4-FFF2-40B4-BE49-F238E27FC236}">
                <a16:creationId xmlns:a16="http://schemas.microsoft.com/office/drawing/2014/main" id="{BCDE8DA7-562D-5E4D-ABCE-98AF283B947C}"/>
              </a:ext>
            </a:extLst>
          </p:cNvPr>
          <p:cNvSpPr>
            <a:spLocks noGrp="1"/>
          </p:cNvSpPr>
          <p:nvPr>
            <p:ph type="ftr" sz="quarter" idx="11"/>
          </p:nvPr>
        </p:nvSpPr>
        <p:spPr/>
        <p:txBody>
          <a:bodyPr/>
          <a:lstStyle/>
          <a:p>
            <a:r>
              <a:rPr lang="en-US"/>
              <a:t>Technical Communication:: Arundhati Mahanta</a:t>
            </a:r>
          </a:p>
        </p:txBody>
      </p:sp>
      <p:sp>
        <p:nvSpPr>
          <p:cNvPr id="6" name="Slide Number Placeholder 5">
            <a:extLst>
              <a:ext uri="{FF2B5EF4-FFF2-40B4-BE49-F238E27FC236}">
                <a16:creationId xmlns:a16="http://schemas.microsoft.com/office/drawing/2014/main" id="{7A610B4C-0447-A44E-8A82-95CAA29BF569}"/>
              </a:ext>
            </a:extLst>
          </p:cNvPr>
          <p:cNvSpPr>
            <a:spLocks noGrp="1"/>
          </p:cNvSpPr>
          <p:nvPr>
            <p:ph type="sldNum" sz="quarter" idx="12"/>
          </p:nvPr>
        </p:nvSpPr>
        <p:spPr/>
        <p:txBody>
          <a:bodyPr/>
          <a:lstStyle/>
          <a:p>
            <a:fld id="{01423293-BB51-284A-9C50-94B9A592CBC0}" type="slidenum">
              <a:rPr lang="en-US" smtClean="0"/>
              <a:pPr/>
              <a:t>‹#›</a:t>
            </a:fld>
            <a:endParaRPr lang="en-US"/>
          </a:p>
        </p:txBody>
      </p:sp>
    </p:spTree>
    <p:extLst>
      <p:ext uri="{BB962C8B-B14F-4D97-AF65-F5344CB8AC3E}">
        <p14:creationId xmlns:p14="http://schemas.microsoft.com/office/powerpoint/2010/main" val="2648580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DB2D9-D31F-8349-8C08-DBF50A66F8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BE9A77-213F-FA48-9653-C79613ED88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BDB978-CE8B-AF44-B701-A2771C45370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655F8D-A9AD-A64A-B26B-9F3828E640A0}"/>
              </a:ext>
            </a:extLst>
          </p:cNvPr>
          <p:cNvSpPr>
            <a:spLocks noGrp="1"/>
          </p:cNvSpPr>
          <p:nvPr>
            <p:ph type="dt" sz="half" idx="10"/>
          </p:nvPr>
        </p:nvSpPr>
        <p:spPr/>
        <p:txBody>
          <a:bodyPr/>
          <a:lstStyle/>
          <a:p>
            <a:fld id="{66490248-2AFB-4143-A771-8543EB2A433B}" type="datetime1">
              <a:rPr lang="en-IN" smtClean="0"/>
              <a:pPr/>
              <a:t>06-10-2021</a:t>
            </a:fld>
            <a:endParaRPr lang="en-US"/>
          </a:p>
        </p:txBody>
      </p:sp>
      <p:sp>
        <p:nvSpPr>
          <p:cNvPr id="6" name="Footer Placeholder 5">
            <a:extLst>
              <a:ext uri="{FF2B5EF4-FFF2-40B4-BE49-F238E27FC236}">
                <a16:creationId xmlns:a16="http://schemas.microsoft.com/office/drawing/2014/main" id="{C51C78D0-C224-6142-B9D8-8097FAFEDDF9}"/>
              </a:ext>
            </a:extLst>
          </p:cNvPr>
          <p:cNvSpPr>
            <a:spLocks noGrp="1"/>
          </p:cNvSpPr>
          <p:nvPr>
            <p:ph type="ftr" sz="quarter" idx="11"/>
          </p:nvPr>
        </p:nvSpPr>
        <p:spPr/>
        <p:txBody>
          <a:bodyPr/>
          <a:lstStyle/>
          <a:p>
            <a:r>
              <a:rPr lang="en-US"/>
              <a:t>Technical Communication:: Arundhati Mahanta</a:t>
            </a:r>
          </a:p>
        </p:txBody>
      </p:sp>
      <p:sp>
        <p:nvSpPr>
          <p:cNvPr id="7" name="Slide Number Placeholder 6">
            <a:extLst>
              <a:ext uri="{FF2B5EF4-FFF2-40B4-BE49-F238E27FC236}">
                <a16:creationId xmlns:a16="http://schemas.microsoft.com/office/drawing/2014/main" id="{3B4A1CC2-CD91-2B49-8C18-E5E9BDB33F2E}"/>
              </a:ext>
            </a:extLst>
          </p:cNvPr>
          <p:cNvSpPr>
            <a:spLocks noGrp="1"/>
          </p:cNvSpPr>
          <p:nvPr>
            <p:ph type="sldNum" sz="quarter" idx="12"/>
          </p:nvPr>
        </p:nvSpPr>
        <p:spPr/>
        <p:txBody>
          <a:bodyPr/>
          <a:lstStyle/>
          <a:p>
            <a:fld id="{01423293-BB51-284A-9C50-94B9A592CBC0}" type="slidenum">
              <a:rPr lang="en-US" smtClean="0"/>
              <a:pPr/>
              <a:t>‹#›</a:t>
            </a:fld>
            <a:endParaRPr lang="en-US"/>
          </a:p>
        </p:txBody>
      </p:sp>
    </p:spTree>
    <p:extLst>
      <p:ext uri="{BB962C8B-B14F-4D97-AF65-F5344CB8AC3E}">
        <p14:creationId xmlns:p14="http://schemas.microsoft.com/office/powerpoint/2010/main" val="1335646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C9FF6-083B-DC43-953F-4B43BAA50A7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4FD665-FF95-944E-997D-68FF3F1487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02876B-56DB-E94A-AE19-8ACDC8026A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E628A1-EE71-8349-91FB-4E91689741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8FED73F-4A17-EA44-A2D7-70F4F50983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AABA238-5609-6E4B-B6BD-8D0A95267D2A}"/>
              </a:ext>
            </a:extLst>
          </p:cNvPr>
          <p:cNvSpPr>
            <a:spLocks noGrp="1"/>
          </p:cNvSpPr>
          <p:nvPr>
            <p:ph type="dt" sz="half" idx="10"/>
          </p:nvPr>
        </p:nvSpPr>
        <p:spPr/>
        <p:txBody>
          <a:bodyPr/>
          <a:lstStyle/>
          <a:p>
            <a:fld id="{1F526962-C945-46D6-BEA4-5A61A7CD2847}" type="datetime1">
              <a:rPr lang="en-IN" smtClean="0"/>
              <a:pPr/>
              <a:t>06-10-2021</a:t>
            </a:fld>
            <a:endParaRPr lang="en-US"/>
          </a:p>
        </p:txBody>
      </p:sp>
      <p:sp>
        <p:nvSpPr>
          <p:cNvPr id="8" name="Footer Placeholder 7">
            <a:extLst>
              <a:ext uri="{FF2B5EF4-FFF2-40B4-BE49-F238E27FC236}">
                <a16:creationId xmlns:a16="http://schemas.microsoft.com/office/drawing/2014/main" id="{97ACCCCF-E881-874F-805B-01E176F1B2B3}"/>
              </a:ext>
            </a:extLst>
          </p:cNvPr>
          <p:cNvSpPr>
            <a:spLocks noGrp="1"/>
          </p:cNvSpPr>
          <p:nvPr>
            <p:ph type="ftr" sz="quarter" idx="11"/>
          </p:nvPr>
        </p:nvSpPr>
        <p:spPr/>
        <p:txBody>
          <a:bodyPr/>
          <a:lstStyle/>
          <a:p>
            <a:r>
              <a:rPr lang="en-US"/>
              <a:t>Technical Communication:: Arundhati Mahanta</a:t>
            </a:r>
          </a:p>
        </p:txBody>
      </p:sp>
      <p:sp>
        <p:nvSpPr>
          <p:cNvPr id="9" name="Slide Number Placeholder 8">
            <a:extLst>
              <a:ext uri="{FF2B5EF4-FFF2-40B4-BE49-F238E27FC236}">
                <a16:creationId xmlns:a16="http://schemas.microsoft.com/office/drawing/2014/main" id="{30280E09-A2D6-6845-9A48-A01317D09A70}"/>
              </a:ext>
            </a:extLst>
          </p:cNvPr>
          <p:cNvSpPr>
            <a:spLocks noGrp="1"/>
          </p:cNvSpPr>
          <p:nvPr>
            <p:ph type="sldNum" sz="quarter" idx="12"/>
          </p:nvPr>
        </p:nvSpPr>
        <p:spPr/>
        <p:txBody>
          <a:bodyPr/>
          <a:lstStyle/>
          <a:p>
            <a:fld id="{01423293-BB51-284A-9C50-94B9A592CBC0}" type="slidenum">
              <a:rPr lang="en-US" smtClean="0"/>
              <a:pPr/>
              <a:t>‹#›</a:t>
            </a:fld>
            <a:endParaRPr lang="en-US"/>
          </a:p>
        </p:txBody>
      </p:sp>
    </p:spTree>
    <p:extLst>
      <p:ext uri="{BB962C8B-B14F-4D97-AF65-F5344CB8AC3E}">
        <p14:creationId xmlns:p14="http://schemas.microsoft.com/office/powerpoint/2010/main" val="3937100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6DB1C-96F3-5345-8807-4BE1DBA850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7AAF0B-1D57-4E4D-9F5B-CE7306F7CF8A}"/>
              </a:ext>
            </a:extLst>
          </p:cNvPr>
          <p:cNvSpPr>
            <a:spLocks noGrp="1"/>
          </p:cNvSpPr>
          <p:nvPr>
            <p:ph type="dt" sz="half" idx="10"/>
          </p:nvPr>
        </p:nvSpPr>
        <p:spPr/>
        <p:txBody>
          <a:bodyPr/>
          <a:lstStyle/>
          <a:p>
            <a:fld id="{4E1401E1-1F71-4D36-A9F6-90138CFDD1B4}" type="datetime1">
              <a:rPr lang="en-IN" smtClean="0"/>
              <a:pPr/>
              <a:t>06-10-2021</a:t>
            </a:fld>
            <a:endParaRPr lang="en-US"/>
          </a:p>
        </p:txBody>
      </p:sp>
      <p:sp>
        <p:nvSpPr>
          <p:cNvPr id="4" name="Footer Placeholder 3">
            <a:extLst>
              <a:ext uri="{FF2B5EF4-FFF2-40B4-BE49-F238E27FC236}">
                <a16:creationId xmlns:a16="http://schemas.microsoft.com/office/drawing/2014/main" id="{B4C7A9EF-3E37-2A41-83E7-C9D1E5B27957}"/>
              </a:ext>
            </a:extLst>
          </p:cNvPr>
          <p:cNvSpPr>
            <a:spLocks noGrp="1"/>
          </p:cNvSpPr>
          <p:nvPr>
            <p:ph type="ftr" sz="quarter" idx="11"/>
          </p:nvPr>
        </p:nvSpPr>
        <p:spPr/>
        <p:txBody>
          <a:bodyPr/>
          <a:lstStyle/>
          <a:p>
            <a:r>
              <a:rPr lang="en-US"/>
              <a:t>Technical Communication:: Arundhati Mahanta</a:t>
            </a:r>
          </a:p>
        </p:txBody>
      </p:sp>
      <p:sp>
        <p:nvSpPr>
          <p:cNvPr id="5" name="Slide Number Placeholder 4">
            <a:extLst>
              <a:ext uri="{FF2B5EF4-FFF2-40B4-BE49-F238E27FC236}">
                <a16:creationId xmlns:a16="http://schemas.microsoft.com/office/drawing/2014/main" id="{D65A3DD4-5992-B748-A5C2-A8B90BE1076B}"/>
              </a:ext>
            </a:extLst>
          </p:cNvPr>
          <p:cNvSpPr>
            <a:spLocks noGrp="1"/>
          </p:cNvSpPr>
          <p:nvPr>
            <p:ph type="sldNum" sz="quarter" idx="12"/>
          </p:nvPr>
        </p:nvSpPr>
        <p:spPr/>
        <p:txBody>
          <a:bodyPr/>
          <a:lstStyle/>
          <a:p>
            <a:fld id="{01423293-BB51-284A-9C50-94B9A592CBC0}" type="slidenum">
              <a:rPr lang="en-US" smtClean="0"/>
              <a:pPr/>
              <a:t>‹#›</a:t>
            </a:fld>
            <a:endParaRPr lang="en-US"/>
          </a:p>
        </p:txBody>
      </p:sp>
    </p:spTree>
    <p:extLst>
      <p:ext uri="{BB962C8B-B14F-4D97-AF65-F5344CB8AC3E}">
        <p14:creationId xmlns:p14="http://schemas.microsoft.com/office/powerpoint/2010/main" val="3594852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76CC99-5971-024E-BB4C-6BD4F7583798}"/>
              </a:ext>
            </a:extLst>
          </p:cNvPr>
          <p:cNvSpPr>
            <a:spLocks noGrp="1"/>
          </p:cNvSpPr>
          <p:nvPr>
            <p:ph type="dt" sz="half" idx="10"/>
          </p:nvPr>
        </p:nvSpPr>
        <p:spPr/>
        <p:txBody>
          <a:bodyPr/>
          <a:lstStyle/>
          <a:p>
            <a:fld id="{9BE26A04-5283-4D8F-AA99-E29E5E62AFD1}" type="datetime1">
              <a:rPr lang="en-IN" smtClean="0"/>
              <a:pPr/>
              <a:t>06-10-2021</a:t>
            </a:fld>
            <a:endParaRPr lang="en-US"/>
          </a:p>
        </p:txBody>
      </p:sp>
      <p:sp>
        <p:nvSpPr>
          <p:cNvPr id="3" name="Footer Placeholder 2">
            <a:extLst>
              <a:ext uri="{FF2B5EF4-FFF2-40B4-BE49-F238E27FC236}">
                <a16:creationId xmlns:a16="http://schemas.microsoft.com/office/drawing/2014/main" id="{60FD84AA-2DDD-F848-A782-5345522DF082}"/>
              </a:ext>
            </a:extLst>
          </p:cNvPr>
          <p:cNvSpPr>
            <a:spLocks noGrp="1"/>
          </p:cNvSpPr>
          <p:nvPr>
            <p:ph type="ftr" sz="quarter" idx="11"/>
          </p:nvPr>
        </p:nvSpPr>
        <p:spPr/>
        <p:txBody>
          <a:bodyPr/>
          <a:lstStyle/>
          <a:p>
            <a:r>
              <a:rPr lang="en-US"/>
              <a:t>Technical Communication:: Arundhati Mahanta</a:t>
            </a:r>
          </a:p>
        </p:txBody>
      </p:sp>
      <p:sp>
        <p:nvSpPr>
          <p:cNvPr id="4" name="Slide Number Placeholder 3">
            <a:extLst>
              <a:ext uri="{FF2B5EF4-FFF2-40B4-BE49-F238E27FC236}">
                <a16:creationId xmlns:a16="http://schemas.microsoft.com/office/drawing/2014/main" id="{4F622B2D-AC6F-E042-833D-065DB774C5D8}"/>
              </a:ext>
            </a:extLst>
          </p:cNvPr>
          <p:cNvSpPr>
            <a:spLocks noGrp="1"/>
          </p:cNvSpPr>
          <p:nvPr>
            <p:ph type="sldNum" sz="quarter" idx="12"/>
          </p:nvPr>
        </p:nvSpPr>
        <p:spPr/>
        <p:txBody>
          <a:bodyPr/>
          <a:lstStyle/>
          <a:p>
            <a:fld id="{01423293-BB51-284A-9C50-94B9A592CBC0}" type="slidenum">
              <a:rPr lang="en-US" smtClean="0"/>
              <a:pPr/>
              <a:t>‹#›</a:t>
            </a:fld>
            <a:endParaRPr lang="en-US"/>
          </a:p>
        </p:txBody>
      </p:sp>
    </p:spTree>
    <p:extLst>
      <p:ext uri="{BB962C8B-B14F-4D97-AF65-F5344CB8AC3E}">
        <p14:creationId xmlns:p14="http://schemas.microsoft.com/office/powerpoint/2010/main" val="264850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712DA-BF57-4B43-ADF0-6E1F74844A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24F7E3-9A4A-CA44-B000-7184092BEE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9EC710F-20A7-D940-B296-3F389A686A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B7E4DF-109E-ED4A-9E71-3D2123106AEE}"/>
              </a:ext>
            </a:extLst>
          </p:cNvPr>
          <p:cNvSpPr>
            <a:spLocks noGrp="1"/>
          </p:cNvSpPr>
          <p:nvPr>
            <p:ph type="dt" sz="half" idx="10"/>
          </p:nvPr>
        </p:nvSpPr>
        <p:spPr/>
        <p:txBody>
          <a:bodyPr/>
          <a:lstStyle/>
          <a:p>
            <a:fld id="{0409111C-8A69-45FE-9BF6-7AD9D909D40C}" type="datetime1">
              <a:rPr lang="en-IN" smtClean="0"/>
              <a:pPr/>
              <a:t>06-10-2021</a:t>
            </a:fld>
            <a:endParaRPr lang="en-US"/>
          </a:p>
        </p:txBody>
      </p:sp>
      <p:sp>
        <p:nvSpPr>
          <p:cNvPr id="6" name="Footer Placeholder 5">
            <a:extLst>
              <a:ext uri="{FF2B5EF4-FFF2-40B4-BE49-F238E27FC236}">
                <a16:creationId xmlns:a16="http://schemas.microsoft.com/office/drawing/2014/main" id="{3974EFD5-7AD1-B04B-9504-5D2624BA5A4F}"/>
              </a:ext>
            </a:extLst>
          </p:cNvPr>
          <p:cNvSpPr>
            <a:spLocks noGrp="1"/>
          </p:cNvSpPr>
          <p:nvPr>
            <p:ph type="ftr" sz="quarter" idx="11"/>
          </p:nvPr>
        </p:nvSpPr>
        <p:spPr/>
        <p:txBody>
          <a:bodyPr/>
          <a:lstStyle/>
          <a:p>
            <a:r>
              <a:rPr lang="en-US"/>
              <a:t>Technical Communication:: Arundhati Mahanta</a:t>
            </a:r>
          </a:p>
        </p:txBody>
      </p:sp>
      <p:sp>
        <p:nvSpPr>
          <p:cNvPr id="7" name="Slide Number Placeholder 6">
            <a:extLst>
              <a:ext uri="{FF2B5EF4-FFF2-40B4-BE49-F238E27FC236}">
                <a16:creationId xmlns:a16="http://schemas.microsoft.com/office/drawing/2014/main" id="{A41E1FCD-EDBA-F845-A1A7-50BB9A02256C}"/>
              </a:ext>
            </a:extLst>
          </p:cNvPr>
          <p:cNvSpPr>
            <a:spLocks noGrp="1"/>
          </p:cNvSpPr>
          <p:nvPr>
            <p:ph type="sldNum" sz="quarter" idx="12"/>
          </p:nvPr>
        </p:nvSpPr>
        <p:spPr/>
        <p:txBody>
          <a:bodyPr/>
          <a:lstStyle/>
          <a:p>
            <a:fld id="{01423293-BB51-284A-9C50-94B9A592CBC0}" type="slidenum">
              <a:rPr lang="en-US" smtClean="0"/>
              <a:pPr/>
              <a:t>‹#›</a:t>
            </a:fld>
            <a:endParaRPr lang="en-US"/>
          </a:p>
        </p:txBody>
      </p:sp>
    </p:spTree>
    <p:extLst>
      <p:ext uri="{BB962C8B-B14F-4D97-AF65-F5344CB8AC3E}">
        <p14:creationId xmlns:p14="http://schemas.microsoft.com/office/powerpoint/2010/main" val="2033391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0AB4A-9B41-4447-B132-5D0F7D9773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E7CD53-4DA4-5B4E-A9E9-382B1CF510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C970003-8F73-E648-B83B-A6B8342E30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B72F2C-9FF8-B241-B127-63EF93C8968A}"/>
              </a:ext>
            </a:extLst>
          </p:cNvPr>
          <p:cNvSpPr>
            <a:spLocks noGrp="1"/>
          </p:cNvSpPr>
          <p:nvPr>
            <p:ph type="dt" sz="half" idx="10"/>
          </p:nvPr>
        </p:nvSpPr>
        <p:spPr/>
        <p:txBody>
          <a:bodyPr/>
          <a:lstStyle/>
          <a:p>
            <a:fld id="{1E442260-6869-433E-9042-54E6AD43E348}" type="datetime1">
              <a:rPr lang="en-IN" smtClean="0"/>
              <a:pPr/>
              <a:t>06-10-2021</a:t>
            </a:fld>
            <a:endParaRPr lang="en-US"/>
          </a:p>
        </p:txBody>
      </p:sp>
      <p:sp>
        <p:nvSpPr>
          <p:cNvPr id="6" name="Footer Placeholder 5">
            <a:extLst>
              <a:ext uri="{FF2B5EF4-FFF2-40B4-BE49-F238E27FC236}">
                <a16:creationId xmlns:a16="http://schemas.microsoft.com/office/drawing/2014/main" id="{ED50BCD9-BE3A-DB4B-9131-D29FD395D636}"/>
              </a:ext>
            </a:extLst>
          </p:cNvPr>
          <p:cNvSpPr>
            <a:spLocks noGrp="1"/>
          </p:cNvSpPr>
          <p:nvPr>
            <p:ph type="ftr" sz="quarter" idx="11"/>
          </p:nvPr>
        </p:nvSpPr>
        <p:spPr/>
        <p:txBody>
          <a:bodyPr/>
          <a:lstStyle/>
          <a:p>
            <a:r>
              <a:rPr lang="en-US"/>
              <a:t>Technical Communication:: Arundhati Mahanta</a:t>
            </a:r>
          </a:p>
        </p:txBody>
      </p:sp>
      <p:sp>
        <p:nvSpPr>
          <p:cNvPr id="7" name="Slide Number Placeholder 6">
            <a:extLst>
              <a:ext uri="{FF2B5EF4-FFF2-40B4-BE49-F238E27FC236}">
                <a16:creationId xmlns:a16="http://schemas.microsoft.com/office/drawing/2014/main" id="{2A1A057F-CD3A-0945-912B-C58D368B2DC0}"/>
              </a:ext>
            </a:extLst>
          </p:cNvPr>
          <p:cNvSpPr>
            <a:spLocks noGrp="1"/>
          </p:cNvSpPr>
          <p:nvPr>
            <p:ph type="sldNum" sz="quarter" idx="12"/>
          </p:nvPr>
        </p:nvSpPr>
        <p:spPr/>
        <p:txBody>
          <a:bodyPr/>
          <a:lstStyle/>
          <a:p>
            <a:fld id="{485C7321-2B77-EE48-B195-15EEE5B4EF20}" type="slidenum">
              <a:rPr lang="en-US" smtClean="0"/>
              <a:pPr/>
              <a:t>‹#›</a:t>
            </a:fld>
            <a:endParaRPr lang="en-US"/>
          </a:p>
        </p:txBody>
      </p:sp>
    </p:spTree>
    <p:extLst>
      <p:ext uri="{BB962C8B-B14F-4D97-AF65-F5344CB8AC3E}">
        <p14:creationId xmlns:p14="http://schemas.microsoft.com/office/powerpoint/2010/main" val="3045799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F00AF31-02C3-C846-832A-B9312227A5BD}"/>
              </a:ext>
            </a:extLst>
          </p:cNvPr>
          <p:cNvPicPr>
            <a:picLocks noChangeAspect="1"/>
          </p:cNvPicPr>
          <p:nvPr/>
        </p:nvPicPr>
        <p:blipFill>
          <a:blip r:embed="rId13">
            <a:alphaModFix amt="40000"/>
            <a:extLst>
              <a:ext uri="{BEBA8EAE-BF5A-486C-A8C5-ECC9F3942E4B}">
                <a14:imgProps xmlns:a14="http://schemas.microsoft.com/office/drawing/2010/main">
                  <a14:imgLayer r:embed="rId14">
                    <a14:imgEffect>
                      <a14:sharpenSoften amount="58000"/>
                    </a14:imgEffect>
                    <a14:imgEffect>
                      <a14:saturation sat="162000"/>
                    </a14:imgEffect>
                    <a14:imgEffect>
                      <a14:brightnessContrast bright="54000" contrast="33000"/>
                    </a14:imgEffect>
                  </a14:imgLayer>
                </a14:imgProps>
              </a:ext>
            </a:extLst>
          </a:blip>
          <a:stretch>
            <a:fillRect/>
          </a:stretch>
        </p:blipFill>
        <p:spPr>
          <a:xfrm>
            <a:off x="0" y="0"/>
            <a:ext cx="12192000" cy="6858000"/>
          </a:xfrm>
          <a:prstGeom prst="rect">
            <a:avLst/>
          </a:prstGeom>
          <a:noFill/>
        </p:spPr>
      </p:pic>
      <p:sp>
        <p:nvSpPr>
          <p:cNvPr id="4" name="Date Placeholder 3">
            <a:extLst>
              <a:ext uri="{FF2B5EF4-FFF2-40B4-BE49-F238E27FC236}">
                <a16:creationId xmlns:a16="http://schemas.microsoft.com/office/drawing/2014/main" id="{F44FA238-5D68-AD4C-A18F-5AEDAEE3F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accent1">
                    <a:lumMod val="50000"/>
                  </a:schemeClr>
                </a:solidFill>
              </a:defRPr>
            </a:lvl1pPr>
          </a:lstStyle>
          <a:p>
            <a:fld id="{8C8047A8-B9BC-4BFE-82D7-30A2955E159C}" type="datetime1">
              <a:rPr lang="en-IN" smtClean="0"/>
              <a:pPr/>
              <a:t>06-10-2021</a:t>
            </a:fld>
            <a:endParaRPr lang="en-US"/>
          </a:p>
        </p:txBody>
      </p:sp>
      <p:sp>
        <p:nvSpPr>
          <p:cNvPr id="5" name="Footer Placeholder 4">
            <a:extLst>
              <a:ext uri="{FF2B5EF4-FFF2-40B4-BE49-F238E27FC236}">
                <a16:creationId xmlns:a16="http://schemas.microsoft.com/office/drawing/2014/main" id="{FAA4C75E-A889-854B-AA99-6F438E49AC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1">
                <a:solidFill>
                  <a:schemeClr val="accent1">
                    <a:lumMod val="50000"/>
                  </a:schemeClr>
                </a:solidFill>
              </a:defRPr>
            </a:lvl1pPr>
          </a:lstStyle>
          <a:p>
            <a:r>
              <a:rPr lang="en-US"/>
              <a:t>Technical Communication:: Arundhati Mahanta</a:t>
            </a:r>
            <a:endParaRPr lang="en-US" dirty="0"/>
          </a:p>
        </p:txBody>
      </p:sp>
      <p:sp>
        <p:nvSpPr>
          <p:cNvPr id="6" name="Slide Number Placeholder 5">
            <a:extLst>
              <a:ext uri="{FF2B5EF4-FFF2-40B4-BE49-F238E27FC236}">
                <a16:creationId xmlns:a16="http://schemas.microsoft.com/office/drawing/2014/main" id="{D0539E98-CDCD-864A-8707-3DF57D4CAD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a:solidFill>
                  <a:schemeClr val="accent1">
                    <a:lumMod val="50000"/>
                  </a:schemeClr>
                </a:solidFill>
              </a:defRPr>
            </a:lvl1pPr>
          </a:lstStyle>
          <a:p>
            <a:fld id="{01423293-BB51-284A-9C50-94B9A592CBC0}" type="slidenum">
              <a:rPr lang="en-US" smtClean="0"/>
              <a:pPr/>
              <a:t>‹#›</a:t>
            </a:fld>
            <a:endParaRPr lang="en-US"/>
          </a:p>
        </p:txBody>
      </p:sp>
      <p:sp>
        <p:nvSpPr>
          <p:cNvPr id="3" name="Text Placeholder 2">
            <a:extLst>
              <a:ext uri="{FF2B5EF4-FFF2-40B4-BE49-F238E27FC236}">
                <a16:creationId xmlns:a16="http://schemas.microsoft.com/office/drawing/2014/main" id="{15A6A78F-54FD-D840-9CC0-280E6328D29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Placeholder 1">
            <a:extLst>
              <a:ext uri="{FF2B5EF4-FFF2-40B4-BE49-F238E27FC236}">
                <a16:creationId xmlns:a16="http://schemas.microsoft.com/office/drawing/2014/main" id="{972933EA-99E2-D944-89F1-738E19B55C1F}"/>
              </a:ext>
            </a:extLst>
          </p:cNvPr>
          <p:cNvSpPr>
            <a:spLocks noGrp="1"/>
          </p:cNvSpPr>
          <p:nvPr>
            <p:ph type="title"/>
          </p:nvPr>
        </p:nvSpPr>
        <p:spPr>
          <a:xfrm>
            <a:off x="838200" y="410368"/>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10" name="Pentagon 9">
            <a:extLst>
              <a:ext uri="{FF2B5EF4-FFF2-40B4-BE49-F238E27FC236}">
                <a16:creationId xmlns:a16="http://schemas.microsoft.com/office/drawing/2014/main" id="{845B50D2-1FB6-894A-9270-0C299C2018F3}"/>
              </a:ext>
            </a:extLst>
          </p:cNvPr>
          <p:cNvSpPr/>
          <p:nvPr/>
        </p:nvSpPr>
        <p:spPr>
          <a:xfrm>
            <a:off x="0" y="0"/>
            <a:ext cx="1600200" cy="320674"/>
          </a:xfrm>
          <a:prstGeom prst="homePlat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entagon 10">
            <a:extLst>
              <a:ext uri="{FF2B5EF4-FFF2-40B4-BE49-F238E27FC236}">
                <a16:creationId xmlns:a16="http://schemas.microsoft.com/office/drawing/2014/main" id="{ACD711F4-C3BF-1A4A-9CDC-84DE19A168D7}"/>
              </a:ext>
            </a:extLst>
          </p:cNvPr>
          <p:cNvSpPr/>
          <p:nvPr/>
        </p:nvSpPr>
        <p:spPr>
          <a:xfrm rot="10800000">
            <a:off x="11631706" y="6356349"/>
            <a:ext cx="522194" cy="365126"/>
          </a:xfrm>
          <a:prstGeom prst="homePlate">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75C4077A-1DCD-D544-A6B7-F2AFAD05E638}"/>
              </a:ext>
            </a:extLst>
          </p:cNvPr>
          <p:cNvPicPr>
            <a:picLocks noChangeAspect="1"/>
          </p:cNvPicPr>
          <p:nvPr/>
        </p:nvPicPr>
        <p:blipFill>
          <a:blip r:embed="rId15"/>
          <a:stretch>
            <a:fillRect/>
          </a:stretch>
        </p:blipFill>
        <p:spPr>
          <a:xfrm>
            <a:off x="11353800" y="-20637"/>
            <a:ext cx="838200" cy="1172418"/>
          </a:xfrm>
          <a:prstGeom prst="rect">
            <a:avLst/>
          </a:prstGeom>
        </p:spPr>
      </p:pic>
    </p:spTree>
    <p:extLst>
      <p:ext uri="{BB962C8B-B14F-4D97-AF65-F5344CB8AC3E}">
        <p14:creationId xmlns:p14="http://schemas.microsoft.com/office/powerpoint/2010/main" val="3834703677"/>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4400" kern="1200">
          <a:solidFill>
            <a:schemeClr val="accent1">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lumMod val="7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lumMod val="7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lumMod val="7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lumMod val="7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lumMod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21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E8B18-D9E5-2A4D-A3B1-FA390BB59A3D}"/>
              </a:ext>
            </a:extLst>
          </p:cNvPr>
          <p:cNvSpPr>
            <a:spLocks noGrp="1"/>
          </p:cNvSpPr>
          <p:nvPr>
            <p:ph type="ctrTitle"/>
          </p:nvPr>
        </p:nvSpPr>
        <p:spPr>
          <a:xfrm>
            <a:off x="1524000" y="1122363"/>
            <a:ext cx="9144000" cy="1803717"/>
          </a:xfrm>
        </p:spPr>
        <p:txBody>
          <a:bodyPr/>
          <a:lstStyle/>
          <a:p>
            <a:r>
              <a:rPr lang="en-US" dirty="0"/>
              <a:t>Important Terminologies</a:t>
            </a:r>
          </a:p>
        </p:txBody>
      </p:sp>
      <p:sp>
        <p:nvSpPr>
          <p:cNvPr id="3" name="Subtitle 2">
            <a:extLst>
              <a:ext uri="{FF2B5EF4-FFF2-40B4-BE49-F238E27FC236}">
                <a16:creationId xmlns:a16="http://schemas.microsoft.com/office/drawing/2014/main" id="{616C36C3-2B5D-6C4B-AFB7-92A55BB75645}"/>
              </a:ext>
            </a:extLst>
          </p:cNvPr>
          <p:cNvSpPr>
            <a:spLocks noGrp="1"/>
          </p:cNvSpPr>
          <p:nvPr>
            <p:ph type="subTitle" idx="1"/>
          </p:nvPr>
        </p:nvSpPr>
        <p:spPr/>
        <p:txBody>
          <a:bodyPr>
            <a:normAutofit fontScale="92500"/>
          </a:bodyPr>
          <a:lstStyle/>
          <a:p>
            <a:endParaRPr lang="en-US" dirty="0"/>
          </a:p>
          <a:p>
            <a:r>
              <a:rPr lang="en-US" sz="3200" dirty="0"/>
              <a:t>Code, Content, Stimulus, Response, Speech &amp; Personality, Pronunciation Etiquette, Speaking with Purpose</a:t>
            </a:r>
          </a:p>
        </p:txBody>
      </p:sp>
      <p:sp>
        <p:nvSpPr>
          <p:cNvPr id="4" name="Date Placeholder 3">
            <a:extLst>
              <a:ext uri="{FF2B5EF4-FFF2-40B4-BE49-F238E27FC236}">
                <a16:creationId xmlns:a16="http://schemas.microsoft.com/office/drawing/2014/main" id="{A8FE514C-B8F5-5747-9756-54237517EF9F}"/>
              </a:ext>
            </a:extLst>
          </p:cNvPr>
          <p:cNvSpPr>
            <a:spLocks noGrp="1"/>
          </p:cNvSpPr>
          <p:nvPr>
            <p:ph type="dt" sz="half" idx="10"/>
          </p:nvPr>
        </p:nvSpPr>
        <p:spPr/>
        <p:txBody>
          <a:bodyPr/>
          <a:lstStyle/>
          <a:p>
            <a:fld id="{86D6D0CE-060A-4299-B853-BED7FAA0430C}" type="datetime1">
              <a:rPr lang="en-IN" smtClean="0"/>
              <a:pPr/>
              <a:t>06-10-2021</a:t>
            </a:fld>
            <a:endParaRPr lang="en-US"/>
          </a:p>
        </p:txBody>
      </p:sp>
      <p:sp>
        <p:nvSpPr>
          <p:cNvPr id="5" name="Footer Placeholder 4">
            <a:extLst>
              <a:ext uri="{FF2B5EF4-FFF2-40B4-BE49-F238E27FC236}">
                <a16:creationId xmlns:a16="http://schemas.microsoft.com/office/drawing/2014/main" id="{7A0F5D83-DBD4-6741-8AA5-A551FB91758D}"/>
              </a:ext>
            </a:extLst>
          </p:cNvPr>
          <p:cNvSpPr>
            <a:spLocks noGrp="1"/>
          </p:cNvSpPr>
          <p:nvPr>
            <p:ph type="ftr" sz="quarter" idx="11"/>
          </p:nvPr>
        </p:nvSpPr>
        <p:spPr/>
        <p:txBody>
          <a:bodyPr/>
          <a:lstStyle/>
          <a:p>
            <a:r>
              <a:rPr lang="en-US"/>
              <a:t>Technical Communication:: Arundhati Mahanta</a:t>
            </a:r>
          </a:p>
        </p:txBody>
      </p:sp>
      <p:sp>
        <p:nvSpPr>
          <p:cNvPr id="6" name="Slide Number Placeholder 5">
            <a:extLst>
              <a:ext uri="{FF2B5EF4-FFF2-40B4-BE49-F238E27FC236}">
                <a16:creationId xmlns:a16="http://schemas.microsoft.com/office/drawing/2014/main" id="{54F09100-FEF6-E740-AF3D-9DED5506E889}"/>
              </a:ext>
            </a:extLst>
          </p:cNvPr>
          <p:cNvSpPr>
            <a:spLocks noGrp="1"/>
          </p:cNvSpPr>
          <p:nvPr>
            <p:ph type="sldNum" sz="quarter" idx="12"/>
          </p:nvPr>
        </p:nvSpPr>
        <p:spPr/>
        <p:txBody>
          <a:bodyPr/>
          <a:lstStyle/>
          <a:p>
            <a:fld id="{01423293-BB51-284A-9C50-94B9A592CBC0}" type="slidenum">
              <a:rPr lang="en-US" smtClean="0"/>
              <a:pPr/>
              <a:t>1</a:t>
            </a:fld>
            <a:endParaRPr lang="en-US"/>
          </a:p>
        </p:txBody>
      </p:sp>
    </p:spTree>
    <p:extLst>
      <p:ext uri="{BB962C8B-B14F-4D97-AF65-F5344CB8AC3E}">
        <p14:creationId xmlns:p14="http://schemas.microsoft.com/office/powerpoint/2010/main" val="2196864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 The Channel</a:t>
            </a:r>
          </a:p>
        </p:txBody>
      </p:sp>
      <p:sp>
        <p:nvSpPr>
          <p:cNvPr id="3" name="Content Placeholder 2"/>
          <p:cNvSpPr>
            <a:spLocks noGrp="1"/>
          </p:cNvSpPr>
          <p:nvPr>
            <p:ph idx="1"/>
          </p:nvPr>
        </p:nvSpPr>
        <p:spPr/>
        <p:txBody>
          <a:bodyPr/>
          <a:lstStyle/>
          <a:p>
            <a:r>
              <a:rPr lang="en-US" dirty="0"/>
              <a:t>Messages are conveyed through various channels. </a:t>
            </a:r>
          </a:p>
          <a:p>
            <a:r>
              <a:rPr lang="en-US" dirty="0"/>
              <a:t>Any written communi­cation such as emails, organization memos and formal letters are examples of channels. </a:t>
            </a:r>
          </a:p>
          <a:p>
            <a:r>
              <a:rPr lang="en-US" dirty="0"/>
              <a:t>Face-to-face meetings, video conferencing, telephonic conversa­tion, PC-to-PC communication, .webcast etc., are different communication channels.</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10</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 The Decoding Process</a:t>
            </a:r>
          </a:p>
        </p:txBody>
      </p:sp>
      <p:sp>
        <p:nvSpPr>
          <p:cNvPr id="3" name="Content Placeholder 2"/>
          <p:cNvSpPr>
            <a:spLocks noGrp="1"/>
          </p:cNvSpPr>
          <p:nvPr>
            <p:ph idx="1"/>
          </p:nvPr>
        </p:nvSpPr>
        <p:spPr/>
        <p:txBody>
          <a:bodyPr/>
          <a:lstStyle/>
          <a:p>
            <a:pPr algn="just"/>
            <a:r>
              <a:rPr lang="en-US" dirty="0"/>
              <a:t>Just as successful encoding is a skill, so is successful decoding. </a:t>
            </a:r>
          </a:p>
          <a:p>
            <a:pPr algn="just"/>
            <a:r>
              <a:rPr lang="en-US" dirty="0"/>
              <a:t>Here the person decoding the message through a particular channel such as a letter, e-mail, telephone, etc., must be capable of deciphering or understanding that message. </a:t>
            </a:r>
          </a:p>
          <a:p>
            <a:pPr algn="just"/>
            <a:r>
              <a:rPr lang="en-US" dirty="0"/>
              <a:t>He must have enough knowledge to understand that message.</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11</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 The Receiver</a:t>
            </a:r>
          </a:p>
        </p:txBody>
      </p:sp>
      <p:sp>
        <p:nvSpPr>
          <p:cNvPr id="3" name="Content Placeholder 2"/>
          <p:cNvSpPr>
            <a:spLocks noGrp="1"/>
          </p:cNvSpPr>
          <p:nvPr>
            <p:ph idx="1"/>
          </p:nvPr>
        </p:nvSpPr>
        <p:spPr/>
        <p:txBody>
          <a:bodyPr/>
          <a:lstStyle/>
          <a:p>
            <a:pPr algn="just"/>
            <a:r>
              <a:rPr lang="en-US" dirty="0"/>
              <a:t>The person receiving the message should be prepared for the message. </a:t>
            </a:r>
          </a:p>
          <a:p>
            <a:pPr algn="just"/>
            <a:r>
              <a:rPr lang="en-US" dirty="0"/>
              <a:t>At times visual reaction to a message takes on the role of a sender and responds. </a:t>
            </a:r>
          </a:p>
          <a:p>
            <a:pPr algn="just"/>
            <a:r>
              <a:rPr lang="en-US" dirty="0"/>
              <a:t>At other times, the receiver of the message may show his visual reaction to the message through non-verbal communication</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12</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 Diagram</a:t>
            </a:r>
          </a:p>
        </p:txBody>
      </p:sp>
      <p:sp>
        <p:nvSpPr>
          <p:cNvPr id="4" name="Date Placeholder 3"/>
          <p:cNvSpPr>
            <a:spLocks noGrp="1"/>
          </p:cNvSpPr>
          <p:nvPr>
            <p:ph type="dt" sz="half" idx="10"/>
          </p:nvPr>
        </p:nvSpPr>
        <p:spPr/>
        <p:txBody>
          <a:bodyPr/>
          <a:lstStyle/>
          <a:p>
            <a:fld id="{14C02658-CABE-F940-8211-B0388C5694BF}"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Professional English::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13</a:t>
            </a:fld>
            <a:endParaRPr lang="en-US"/>
          </a:p>
        </p:txBody>
      </p:sp>
      <p:pic>
        <p:nvPicPr>
          <p:cNvPr id="9" name="Content Placeholder 8" descr="pROCESS 1.PNG"/>
          <p:cNvPicPr>
            <a:picLocks noGrp="1" noChangeAspect="1"/>
          </p:cNvPicPr>
          <p:nvPr>
            <p:ph idx="1"/>
          </p:nvPr>
        </p:nvPicPr>
        <p:blipFill>
          <a:blip r:embed="rId2"/>
          <a:stretch>
            <a:fillRect/>
          </a:stretch>
        </p:blipFill>
        <p:spPr>
          <a:xfrm>
            <a:off x="1631851" y="1735931"/>
            <a:ext cx="8848579" cy="4488006"/>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2"/>
          <a:lstStyle/>
          <a:p>
            <a:r>
              <a:rPr lang="en-US" dirty="0"/>
              <a:t>Process - Components</a:t>
            </a:r>
          </a:p>
        </p:txBody>
      </p:sp>
      <p:sp>
        <p:nvSpPr>
          <p:cNvPr id="3" name="Content Placeholder 2"/>
          <p:cNvSpPr>
            <a:spLocks noGrp="1"/>
          </p:cNvSpPr>
          <p:nvPr>
            <p:ph idx="1"/>
          </p:nvPr>
        </p:nvSpPr>
        <p:spPr>
          <a:xfrm>
            <a:off x="838200" y="1825625"/>
            <a:ext cx="4648200" cy="4351338"/>
          </a:xfrm>
        </p:spPr>
        <p:txBody>
          <a:bodyPr numCol="2"/>
          <a:lstStyle/>
          <a:p>
            <a:r>
              <a:rPr lang="en-US" dirty="0"/>
              <a:t>Elements</a:t>
            </a:r>
          </a:p>
          <a:p>
            <a:pPr lvl="1"/>
            <a:r>
              <a:rPr lang="en-US" dirty="0"/>
              <a:t>Sender</a:t>
            </a:r>
          </a:p>
          <a:p>
            <a:pPr lvl="1"/>
            <a:r>
              <a:rPr lang="en-US" dirty="0"/>
              <a:t>Message</a:t>
            </a:r>
          </a:p>
          <a:p>
            <a:pPr lvl="1"/>
            <a:r>
              <a:rPr lang="en-US" dirty="0"/>
              <a:t>Medium</a:t>
            </a:r>
          </a:p>
          <a:p>
            <a:pPr lvl="1"/>
            <a:r>
              <a:rPr lang="en-US" dirty="0"/>
              <a:t>Receiver</a:t>
            </a:r>
          </a:p>
          <a:p>
            <a:pPr lvl="1"/>
            <a:r>
              <a:rPr lang="en-US" dirty="0"/>
              <a:t>Feedback</a:t>
            </a:r>
          </a:p>
          <a:p>
            <a:endParaRPr lang="en-US" dirty="0"/>
          </a:p>
        </p:txBody>
      </p:sp>
      <p:sp>
        <p:nvSpPr>
          <p:cNvPr id="4" name="Date Placeholder 3"/>
          <p:cNvSpPr>
            <a:spLocks noGrp="1"/>
          </p:cNvSpPr>
          <p:nvPr>
            <p:ph type="dt" sz="half" idx="10"/>
          </p:nvPr>
        </p:nvSpPr>
        <p:spPr/>
        <p:txBody>
          <a:bodyPr/>
          <a:lstStyle/>
          <a:p>
            <a:fld id="{14C02658-CABE-F940-8211-B0388C5694BF}"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Professional English::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14</a:t>
            </a:fld>
            <a:endParaRPr lang="en-US"/>
          </a:p>
        </p:txBody>
      </p:sp>
      <p:sp>
        <p:nvSpPr>
          <p:cNvPr id="7" name="TextBox 6"/>
          <p:cNvSpPr txBox="1"/>
          <p:nvPr/>
        </p:nvSpPr>
        <p:spPr>
          <a:xfrm>
            <a:off x="6555545" y="1825625"/>
            <a:ext cx="4798255" cy="2739211"/>
          </a:xfrm>
          <a:prstGeom prst="rect">
            <a:avLst/>
          </a:prstGeom>
          <a:noFill/>
        </p:spPr>
        <p:txBody>
          <a:bodyPr wrap="square" rtlCol="0">
            <a:spAutoFit/>
          </a:bodyPr>
          <a:lstStyle/>
          <a:p>
            <a:pPr>
              <a:buFont typeface="Arial" pitchFamily="34" charset="0"/>
              <a:buChar char="•"/>
            </a:pPr>
            <a:r>
              <a:rPr lang="en-US" sz="2800" dirty="0">
                <a:solidFill>
                  <a:schemeClr val="tx2">
                    <a:lumMod val="75000"/>
                  </a:schemeClr>
                </a:solidFill>
              </a:rPr>
              <a:t> Stages</a:t>
            </a:r>
          </a:p>
          <a:p>
            <a:pPr lvl="1">
              <a:buFont typeface="Arial" pitchFamily="34" charset="0"/>
              <a:buChar char="•"/>
            </a:pPr>
            <a:r>
              <a:rPr lang="en-US" sz="2400" dirty="0">
                <a:solidFill>
                  <a:schemeClr val="tx2">
                    <a:lumMod val="75000"/>
                  </a:schemeClr>
                </a:solidFill>
              </a:rPr>
              <a:t>Ideation</a:t>
            </a:r>
          </a:p>
          <a:p>
            <a:pPr lvl="1">
              <a:buFont typeface="Arial" pitchFamily="34" charset="0"/>
              <a:buChar char="•"/>
            </a:pPr>
            <a:r>
              <a:rPr lang="en-US" sz="2400" dirty="0">
                <a:solidFill>
                  <a:schemeClr val="tx2">
                    <a:lumMod val="75000"/>
                  </a:schemeClr>
                </a:solidFill>
              </a:rPr>
              <a:t>Encoding</a:t>
            </a:r>
          </a:p>
          <a:p>
            <a:pPr lvl="1">
              <a:buFont typeface="Arial" pitchFamily="34" charset="0"/>
              <a:buChar char="•"/>
            </a:pPr>
            <a:r>
              <a:rPr lang="en-US" sz="2400" dirty="0">
                <a:solidFill>
                  <a:schemeClr val="tx2">
                    <a:lumMod val="75000"/>
                  </a:schemeClr>
                </a:solidFill>
              </a:rPr>
              <a:t>Transmission</a:t>
            </a:r>
          </a:p>
          <a:p>
            <a:pPr lvl="1">
              <a:buFont typeface="Arial" pitchFamily="34" charset="0"/>
              <a:buChar char="•"/>
            </a:pPr>
            <a:r>
              <a:rPr lang="en-US" sz="2400" dirty="0">
                <a:solidFill>
                  <a:schemeClr val="tx2">
                    <a:lumMod val="75000"/>
                  </a:schemeClr>
                </a:solidFill>
              </a:rPr>
              <a:t>Reception</a:t>
            </a:r>
          </a:p>
          <a:p>
            <a:pPr lvl="1">
              <a:buFont typeface="Arial" pitchFamily="34" charset="0"/>
              <a:buChar char="•"/>
            </a:pPr>
            <a:r>
              <a:rPr lang="en-US" sz="2400" dirty="0">
                <a:solidFill>
                  <a:schemeClr val="tx2">
                    <a:lumMod val="75000"/>
                  </a:schemeClr>
                </a:solidFill>
              </a:rPr>
              <a:t>Decoding</a:t>
            </a:r>
          </a:p>
          <a:p>
            <a:pPr lvl="1">
              <a:buFont typeface="Arial" pitchFamily="34" charset="0"/>
              <a:buChar char="•"/>
            </a:pPr>
            <a:r>
              <a:rPr lang="en-US" sz="2400" dirty="0">
                <a:solidFill>
                  <a:schemeClr val="tx2">
                    <a:lumMod val="75000"/>
                  </a:schemeClr>
                </a:solidFill>
              </a:rPr>
              <a:t>Feedback</a:t>
            </a:r>
          </a:p>
        </p:txBody>
      </p:sp>
      <p:pic>
        <p:nvPicPr>
          <p:cNvPr id="8" name="Picture 7" descr="p.PNG"/>
          <p:cNvPicPr>
            <a:picLocks noChangeAspect="1"/>
          </p:cNvPicPr>
          <p:nvPr/>
        </p:nvPicPr>
        <p:blipFill>
          <a:blip r:embed="rId2"/>
          <a:stretch>
            <a:fillRect/>
          </a:stretch>
        </p:blipFill>
        <p:spPr>
          <a:xfrm>
            <a:off x="838201" y="4564836"/>
            <a:ext cx="10894254" cy="179151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 Speaking With a Purpose</a:t>
            </a:r>
            <a:endParaRPr lang="en-US" dirty="0"/>
          </a:p>
        </p:txBody>
      </p:sp>
      <p:sp>
        <p:nvSpPr>
          <p:cNvPr id="3" name="Content Placeholder 2"/>
          <p:cNvSpPr>
            <a:spLocks noGrp="1"/>
          </p:cNvSpPr>
          <p:nvPr>
            <p:ph idx="1"/>
          </p:nvPr>
        </p:nvSpPr>
        <p:spPr/>
        <p:txBody>
          <a:bodyPr>
            <a:normAutofit lnSpcReduction="10000"/>
          </a:bodyPr>
          <a:lstStyle/>
          <a:p>
            <a:pPr algn="just"/>
            <a:r>
              <a:rPr lang="en-US" dirty="0"/>
              <a:t>Purpose of any speech plays an important part in planning the delivery. </a:t>
            </a:r>
          </a:p>
          <a:p>
            <a:pPr algn="just"/>
            <a:r>
              <a:rPr lang="en-US" dirty="0"/>
              <a:t>It determines the content and the style of the speech. </a:t>
            </a:r>
          </a:p>
          <a:p>
            <a:pPr algn="just"/>
            <a:r>
              <a:rPr lang="en-US" dirty="0"/>
              <a:t>Depending on the purpose, any speech should be flexible enough to adjust new inputs and unexpected audience reaction. </a:t>
            </a:r>
          </a:p>
          <a:p>
            <a:pPr algn="just"/>
            <a:r>
              <a:rPr lang="en-US" dirty="0"/>
              <a:t>Purpose of speech could be - </a:t>
            </a:r>
          </a:p>
          <a:p>
            <a:pPr lvl="1" algn="just"/>
            <a:r>
              <a:rPr lang="en-US" dirty="0"/>
              <a:t>To inform.</a:t>
            </a:r>
          </a:p>
          <a:p>
            <a:pPr lvl="1"/>
            <a:r>
              <a:rPr lang="en-US" dirty="0"/>
              <a:t>To persuade.</a:t>
            </a:r>
          </a:p>
          <a:p>
            <a:pPr lvl="1"/>
            <a:r>
              <a:rPr lang="en-US" dirty="0"/>
              <a:t>To </a:t>
            </a:r>
            <a:r>
              <a:rPr lang="en-US" dirty="0" err="1"/>
              <a:t>analyse</a:t>
            </a:r>
            <a:r>
              <a:rPr lang="en-US" dirty="0"/>
              <a:t>.</a:t>
            </a:r>
          </a:p>
          <a:p>
            <a:pPr lvl="1"/>
            <a:r>
              <a:rPr lang="en-US" dirty="0"/>
              <a:t>To entertain.</a:t>
            </a:r>
          </a:p>
          <a:p>
            <a:pPr lvl="1"/>
            <a:r>
              <a:rPr lang="en-US" dirty="0"/>
              <a:t>To motivate.</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15</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10368"/>
            <a:ext cx="11788726" cy="1325563"/>
          </a:xfrm>
        </p:spPr>
        <p:txBody>
          <a:bodyPr/>
          <a:lstStyle/>
          <a:p>
            <a:r>
              <a:rPr lang="en-US" dirty="0"/>
              <a:t>Tips Of Speaking Passionately And With A Purpose</a:t>
            </a:r>
          </a:p>
        </p:txBody>
      </p:sp>
      <p:sp>
        <p:nvSpPr>
          <p:cNvPr id="3" name="Content Placeholder 2"/>
          <p:cNvSpPr>
            <a:spLocks noGrp="1"/>
          </p:cNvSpPr>
          <p:nvPr>
            <p:ph idx="1"/>
          </p:nvPr>
        </p:nvSpPr>
        <p:spPr/>
        <p:txBody>
          <a:bodyPr/>
          <a:lstStyle/>
          <a:p>
            <a:pPr lvl="0"/>
            <a:r>
              <a:rPr lang="en-US" dirty="0"/>
              <a:t>Before you speak, or write, take a second to pause and reflect on what your goal is.</a:t>
            </a:r>
          </a:p>
          <a:p>
            <a:pPr lvl="0"/>
            <a:r>
              <a:rPr lang="en-US" dirty="0"/>
              <a:t>Try to choose the most direct way to say what needs to be said.</a:t>
            </a:r>
          </a:p>
          <a:p>
            <a:pPr lvl="0"/>
            <a:r>
              <a:rPr lang="en-US" dirty="0"/>
              <a:t>Refuse to say </a:t>
            </a:r>
            <a:r>
              <a:rPr lang="en-US" i="1" dirty="0"/>
              <a:t>umm</a:t>
            </a:r>
            <a:r>
              <a:rPr lang="en-US" dirty="0"/>
              <a:t>, </a:t>
            </a:r>
            <a:r>
              <a:rPr lang="en-US" i="1" dirty="0" err="1"/>
              <a:t>ahh</a:t>
            </a:r>
            <a:r>
              <a:rPr lang="en-US" dirty="0"/>
              <a:t> or any other filler at any point. Take as much time as you need, just own every second you take.</a:t>
            </a:r>
          </a:p>
          <a:p>
            <a:pPr lvl="0"/>
            <a:r>
              <a:rPr lang="en-US" dirty="0"/>
              <a:t>If writing, read what you wrote before sending it. If it doesn’t flow easily when reading it, it needs to be re-written.</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16</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410368"/>
            <a:ext cx="11746522" cy="1325563"/>
          </a:xfrm>
        </p:spPr>
        <p:txBody>
          <a:bodyPr/>
          <a:lstStyle/>
          <a:p>
            <a:r>
              <a:rPr lang="en-US" dirty="0"/>
              <a:t>Tips Of Speaking Passionately And With A Purpose</a:t>
            </a:r>
          </a:p>
        </p:txBody>
      </p:sp>
      <p:sp>
        <p:nvSpPr>
          <p:cNvPr id="3" name="Content Placeholder 2"/>
          <p:cNvSpPr>
            <a:spLocks noGrp="1"/>
          </p:cNvSpPr>
          <p:nvPr>
            <p:ph idx="1"/>
          </p:nvPr>
        </p:nvSpPr>
        <p:spPr/>
        <p:txBody>
          <a:bodyPr/>
          <a:lstStyle/>
          <a:p>
            <a:r>
              <a:rPr lang="en-US" dirty="0"/>
              <a:t>Read books and pay attention. When you hear something that sounds good to your ear, take note of it.</a:t>
            </a:r>
          </a:p>
          <a:p>
            <a:pPr lvl="0"/>
            <a:r>
              <a:rPr lang="en-US" dirty="0"/>
              <a:t>Take things one step at a time. Your goal is not to be a new man by tomorrow morning, it’s to become a bit of a better writer (or speaker) every day.</a:t>
            </a:r>
          </a:p>
          <a:p>
            <a:pPr lvl="0"/>
            <a:r>
              <a:rPr lang="en-US" dirty="0"/>
              <a:t>Use inclusive language for which apply “You-attitude”. </a:t>
            </a:r>
          </a:p>
          <a:p>
            <a:pPr lvl="0"/>
            <a:r>
              <a:rPr lang="en-US" dirty="0"/>
              <a:t>Adapt to the feedback you see from the audience.</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17</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 Speech &amp; Personality</a:t>
            </a:r>
            <a:endParaRPr lang="en-US" dirty="0"/>
          </a:p>
        </p:txBody>
      </p:sp>
      <p:sp>
        <p:nvSpPr>
          <p:cNvPr id="3" name="Content Placeholder 2"/>
          <p:cNvSpPr>
            <a:spLocks noGrp="1"/>
          </p:cNvSpPr>
          <p:nvPr>
            <p:ph idx="1"/>
          </p:nvPr>
        </p:nvSpPr>
        <p:spPr/>
        <p:txBody>
          <a:bodyPr>
            <a:normAutofit fontScale="92500" lnSpcReduction="10000"/>
          </a:bodyPr>
          <a:lstStyle/>
          <a:p>
            <a:pPr algn="just"/>
            <a:r>
              <a:rPr lang="en-US" dirty="0"/>
              <a:t>In every aspect of our life, a good personality holds a very important value. </a:t>
            </a:r>
          </a:p>
          <a:p>
            <a:pPr algn="just"/>
            <a:r>
              <a:rPr lang="en-US" dirty="0"/>
              <a:t>Whether you are a budding professional, an established career person, or perhaps a home-maker, it is something that will help you develop and maintain solid relationships with others. </a:t>
            </a:r>
          </a:p>
          <a:p>
            <a:pPr algn="just"/>
            <a:r>
              <a:rPr lang="en-US" dirty="0"/>
              <a:t>One of the key facets of personality development is speech. This is the ability of a person to effectively communicate verbally. </a:t>
            </a:r>
          </a:p>
          <a:p>
            <a:pPr algn="just"/>
            <a:r>
              <a:rPr lang="en-US" dirty="0"/>
              <a:t>Some people are gifted with verbal communication skills, while others are simply to shy and unsure of their abilities to even want to try. </a:t>
            </a:r>
          </a:p>
          <a:p>
            <a:pPr algn="just"/>
            <a:r>
              <a:rPr lang="en-US" dirty="0"/>
              <a:t>Speech is important in so many ways; be it at home, at school, or at the workplace, you need to be able to articulate well the thoughts and ideas you have.</a:t>
            </a:r>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18</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Speech &amp; Personality</a:t>
            </a:r>
            <a:endParaRPr lang="en-US" dirty="0"/>
          </a:p>
        </p:txBody>
      </p:sp>
      <p:sp>
        <p:nvSpPr>
          <p:cNvPr id="3" name="Content Placeholder 2"/>
          <p:cNvSpPr>
            <a:spLocks noGrp="1"/>
          </p:cNvSpPr>
          <p:nvPr>
            <p:ph idx="1"/>
          </p:nvPr>
        </p:nvSpPr>
        <p:spPr/>
        <p:txBody>
          <a:bodyPr/>
          <a:lstStyle/>
          <a:p>
            <a:r>
              <a:rPr lang="en-US" dirty="0"/>
              <a:t>What we say about others reflects on our own character. </a:t>
            </a:r>
          </a:p>
          <a:p>
            <a:r>
              <a:rPr lang="en-US" dirty="0"/>
              <a:t>Specifically, when we speak unfavorably of others, it not only hurts the person our words are aimed at, but it also damages our credibility and reputation in the process. </a:t>
            </a:r>
          </a:p>
          <a:p>
            <a:r>
              <a:rPr lang="en-US" dirty="0"/>
              <a:t>Richard Carlson put it this way: ” </a:t>
            </a:r>
            <a:r>
              <a:rPr lang="en-US" i="1" dirty="0"/>
              <a:t>When we judge or criticize another person, it says nothing about that person; it merely says something about our own need to be critical</a:t>
            </a:r>
            <a:r>
              <a:rPr lang="en-US" b="1" i="1" dirty="0"/>
              <a:t>.”</a:t>
            </a:r>
          </a:p>
          <a:p>
            <a:r>
              <a:rPr lang="en-US" dirty="0"/>
              <a:t>In personality development, the importance of speech is summed up into two: </a:t>
            </a:r>
            <a:r>
              <a:rPr lang="en-US" u="sng" dirty="0"/>
              <a:t>perception and expression. </a:t>
            </a:r>
            <a:endParaRPr lang="en-US" dirty="0"/>
          </a:p>
          <a:p>
            <a:endParaRPr lang="en-US" dirty="0"/>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19</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57" y="410368"/>
            <a:ext cx="11030243" cy="1325563"/>
          </a:xfrm>
        </p:spPr>
        <p:txBody>
          <a:bodyPr>
            <a:normAutofit/>
          </a:bodyPr>
          <a:lstStyle/>
          <a:p>
            <a:pPr lvl="0"/>
            <a:r>
              <a:rPr lang="en-US" sz="4000" b="1" dirty="0"/>
              <a:t>Unit V- Dimensions of Oral Communication &amp; Voice Dynamics</a:t>
            </a:r>
            <a:endParaRPr lang="en-US" sz="4000" dirty="0"/>
          </a:p>
        </p:txBody>
      </p:sp>
      <p:sp>
        <p:nvSpPr>
          <p:cNvPr id="3" name="Content Placeholder 2"/>
          <p:cNvSpPr>
            <a:spLocks noGrp="1"/>
          </p:cNvSpPr>
          <p:nvPr>
            <p:ph idx="1"/>
          </p:nvPr>
        </p:nvSpPr>
        <p:spPr>
          <a:xfrm>
            <a:off x="838200" y="1825624"/>
            <a:ext cx="10515600" cy="4530725"/>
          </a:xfrm>
        </p:spPr>
        <p:txBody>
          <a:bodyPr>
            <a:normAutofit fontScale="92500" lnSpcReduction="20000"/>
          </a:bodyPr>
          <a:lstStyle/>
          <a:p>
            <a:pPr marL="914400" lvl="1" indent="-457200">
              <a:buFont typeface="+mj-lt"/>
              <a:buAutoNum type="alphaUcPeriod"/>
            </a:pPr>
            <a:r>
              <a:rPr lang="en-US" u="sng" dirty="0"/>
              <a:t>Paralinguistic Features</a:t>
            </a:r>
            <a:r>
              <a:rPr lang="en-US" dirty="0"/>
              <a:t>- Quality, Volume, Rate of Speech, etc.</a:t>
            </a:r>
          </a:p>
          <a:p>
            <a:pPr marL="914400" lvl="1" indent="-457200">
              <a:buFont typeface="+mj-lt"/>
              <a:buAutoNum type="alphaUcPeriod"/>
            </a:pPr>
            <a:r>
              <a:rPr lang="en-US" u="sng" dirty="0"/>
              <a:t>Dimensions of Speech </a:t>
            </a:r>
            <a:r>
              <a:rPr lang="en-US" dirty="0"/>
              <a:t>–</a:t>
            </a:r>
          </a:p>
          <a:p>
            <a:pPr marL="1371600" lvl="2" indent="-457200"/>
            <a:r>
              <a:rPr lang="en-US" dirty="0"/>
              <a:t>Syllables- Definition and types</a:t>
            </a:r>
          </a:p>
          <a:p>
            <a:pPr marL="1371600" lvl="2" indent="-457200"/>
            <a:r>
              <a:rPr lang="en-US" dirty="0"/>
              <a:t>Intonation – Definition and types (Rising and Falling Tone)</a:t>
            </a:r>
          </a:p>
          <a:p>
            <a:pPr marL="1371600" lvl="2" indent="-457200"/>
            <a:r>
              <a:rPr lang="en-US" dirty="0"/>
              <a:t>Stress - Definition and types</a:t>
            </a:r>
          </a:p>
          <a:p>
            <a:pPr marL="914400" lvl="1" indent="-457200">
              <a:buFont typeface="+mj-lt"/>
              <a:buAutoNum type="alphaUcPeriod"/>
            </a:pPr>
            <a:r>
              <a:rPr lang="en-US" u="sng" dirty="0"/>
              <a:t>Process of Communication</a:t>
            </a:r>
            <a:r>
              <a:rPr lang="en-US" dirty="0"/>
              <a:t> – Encoding, Decoding, etc.</a:t>
            </a:r>
          </a:p>
          <a:p>
            <a:pPr marL="914400" lvl="1" indent="-457200">
              <a:buFont typeface="+mj-lt"/>
              <a:buAutoNum type="alphaUcPeriod"/>
            </a:pPr>
            <a:r>
              <a:rPr lang="en-US" u="sng" dirty="0"/>
              <a:t>Phonetics </a:t>
            </a:r>
            <a:r>
              <a:rPr lang="en-US" dirty="0"/>
              <a:t>– Vowel  Sounds, Consonant Sounds, Phonetic Transcription</a:t>
            </a:r>
          </a:p>
          <a:p>
            <a:pPr marL="914400" lvl="1" indent="-457200">
              <a:buFont typeface="+mj-lt"/>
              <a:buAutoNum type="alphaUcPeriod"/>
            </a:pPr>
            <a:r>
              <a:rPr lang="en-US" u="sng" dirty="0"/>
              <a:t>Code &amp; Content</a:t>
            </a:r>
            <a:endParaRPr lang="en-US" dirty="0"/>
          </a:p>
          <a:p>
            <a:pPr marL="914400" lvl="1" indent="-457200">
              <a:buFont typeface="+mj-lt"/>
              <a:buAutoNum type="alphaUcPeriod"/>
            </a:pPr>
            <a:r>
              <a:rPr lang="en-US" u="sng" dirty="0"/>
              <a:t>Stimulus &amp; Response</a:t>
            </a:r>
            <a:endParaRPr lang="en-US" dirty="0"/>
          </a:p>
          <a:p>
            <a:pPr marL="914400" lvl="1" indent="-457200">
              <a:buFont typeface="+mj-lt"/>
              <a:buAutoNum type="alphaUcPeriod"/>
            </a:pPr>
            <a:r>
              <a:rPr lang="en-US" u="sng" dirty="0"/>
              <a:t>Professional Personality Attributes</a:t>
            </a:r>
            <a:endParaRPr lang="en-US" dirty="0"/>
          </a:p>
          <a:p>
            <a:pPr marL="914400" lvl="1" indent="-457200">
              <a:buFont typeface="+mj-lt"/>
              <a:buAutoNum type="alphaUcPeriod"/>
            </a:pPr>
            <a:r>
              <a:rPr lang="en-US" u="sng" dirty="0"/>
              <a:t>Speaking with a purpose</a:t>
            </a:r>
            <a:endParaRPr lang="en-US" dirty="0"/>
          </a:p>
          <a:p>
            <a:pPr marL="914400" lvl="1" indent="-457200">
              <a:buFont typeface="+mj-lt"/>
              <a:buAutoNum type="alphaUcPeriod"/>
            </a:pPr>
            <a:r>
              <a:rPr lang="en-US" u="sng" dirty="0"/>
              <a:t>Speech and personality</a:t>
            </a:r>
            <a:endParaRPr lang="en-US" dirty="0"/>
          </a:p>
          <a:p>
            <a:r>
              <a:rPr lang="en-US" i="1" dirty="0"/>
              <a:t>Topics ‘A’ to ‘C’ to be studied from First Year notes.</a:t>
            </a:r>
            <a:endParaRPr lang="en-US" dirty="0"/>
          </a:p>
          <a:p>
            <a:r>
              <a:rPr lang="en-US" i="1" dirty="0"/>
              <a:t>Topics ‘D’ to ‘I’ to be studied from Second Year class notes</a:t>
            </a:r>
            <a:endParaRPr lang="en-US" dirty="0"/>
          </a:p>
        </p:txBody>
      </p:sp>
      <p:sp>
        <p:nvSpPr>
          <p:cNvPr id="4" name="Date Placeholder 3"/>
          <p:cNvSpPr>
            <a:spLocks noGrp="1"/>
          </p:cNvSpPr>
          <p:nvPr>
            <p:ph type="dt" sz="half" idx="10"/>
          </p:nvPr>
        </p:nvSpPr>
        <p:spPr/>
        <p:txBody>
          <a:bodyPr/>
          <a:lstStyle/>
          <a:p>
            <a:fld id="{8B75704C-CC0A-4AEF-861A-FEF92234D0DD}"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2</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Speech &amp; Personality……………contd.</a:t>
            </a:r>
            <a:endParaRPr lang="en-US" dirty="0"/>
          </a:p>
        </p:txBody>
      </p:sp>
      <p:sp>
        <p:nvSpPr>
          <p:cNvPr id="3" name="Content Placeholder 2"/>
          <p:cNvSpPr>
            <a:spLocks noGrp="1"/>
          </p:cNvSpPr>
          <p:nvPr>
            <p:ph idx="1"/>
          </p:nvPr>
        </p:nvSpPr>
        <p:spPr/>
        <p:txBody>
          <a:bodyPr>
            <a:normAutofit fontScale="92500" lnSpcReduction="10000"/>
          </a:bodyPr>
          <a:lstStyle/>
          <a:p>
            <a:r>
              <a:rPr lang="en-IN" b="1" u="sng" dirty="0"/>
              <a:t>Perception - </a:t>
            </a:r>
            <a:r>
              <a:rPr lang="en-US" b="1" u="sng" dirty="0"/>
              <a:t>Gaining Positive Perception from Others</a:t>
            </a:r>
          </a:p>
          <a:p>
            <a:r>
              <a:rPr lang="en-US" dirty="0"/>
              <a:t>Our perception of others can be influenced by the way they speak and the message they are trying to relay. </a:t>
            </a:r>
          </a:p>
          <a:p>
            <a:r>
              <a:rPr lang="en-US" dirty="0"/>
              <a:t>This is one of the reasons why speech is very important in personality development.</a:t>
            </a:r>
          </a:p>
          <a:p>
            <a:r>
              <a:rPr lang="en-US" dirty="0"/>
              <a:t>If we are careful with our speech, whether formal or informal, we can gain a positive perception from our peers, colleagues, and our superiors.</a:t>
            </a:r>
          </a:p>
          <a:p>
            <a:r>
              <a:rPr lang="en-US" dirty="0"/>
              <a:t> If we are fond of using negative words, for example, people will tend to think that we have a bad personality. </a:t>
            </a:r>
          </a:p>
          <a:p>
            <a:r>
              <a:rPr lang="en-US" dirty="0"/>
              <a:t>On the other hand, if we talk with grace, finesse, and confidence, then it is common for others to perceive us as someone with a pleasing personality.</a:t>
            </a:r>
          </a:p>
          <a:p>
            <a:endParaRPr lang="en-US" dirty="0"/>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20</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Speech &amp; Personality……………contd.</a:t>
            </a:r>
            <a:endParaRPr lang="en-US" dirty="0"/>
          </a:p>
        </p:txBody>
      </p:sp>
      <p:sp>
        <p:nvSpPr>
          <p:cNvPr id="3" name="Content Placeholder 2"/>
          <p:cNvSpPr>
            <a:spLocks noGrp="1"/>
          </p:cNvSpPr>
          <p:nvPr>
            <p:ph idx="1"/>
          </p:nvPr>
        </p:nvSpPr>
        <p:spPr/>
        <p:txBody>
          <a:bodyPr>
            <a:normAutofit fontScale="92500" lnSpcReduction="20000"/>
          </a:bodyPr>
          <a:lstStyle/>
          <a:p>
            <a:r>
              <a:rPr lang="en-IN" b="1" u="sng" dirty="0"/>
              <a:t>Expression - </a:t>
            </a:r>
            <a:r>
              <a:rPr lang="en-US" b="1" u="sng" dirty="0"/>
              <a:t>Putting Into Words Our Thoughts and Ideas through Oral Expression</a:t>
            </a:r>
          </a:p>
          <a:p>
            <a:pPr algn="just"/>
            <a:r>
              <a:rPr lang="en-US" dirty="0"/>
              <a:t>It is very difficult to improve our personality if we cannot even verbalize what it is we want to say. </a:t>
            </a:r>
          </a:p>
          <a:p>
            <a:pPr algn="just"/>
            <a:r>
              <a:rPr lang="en-US" dirty="0"/>
              <a:t>If we hesitate to speak on fear of being misjudged by others, if we are too shy and scared to open our mouth in a gathering, it will really be difficult for us to develop our personality.</a:t>
            </a:r>
          </a:p>
          <a:p>
            <a:pPr algn="just"/>
            <a:r>
              <a:rPr lang="en-US" dirty="0"/>
              <a:t>Part of our development is derived from what we learn from others, but if we have poor oral communication skills and refuse to do something about it, then we are blocking the doors for growth. </a:t>
            </a:r>
          </a:p>
          <a:p>
            <a:pPr algn="just"/>
            <a:r>
              <a:rPr lang="en-US" dirty="0"/>
              <a:t>Being able to express ourselves through speech is essential to build relationships with people, but if we keep on holding back and decline any opportunity to improve, then nothing good will ever come out of it.</a:t>
            </a:r>
          </a:p>
          <a:p>
            <a:endParaRPr lang="en-US" dirty="0"/>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21</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 Pronunciation Etiquette</a:t>
            </a:r>
          </a:p>
        </p:txBody>
      </p:sp>
      <p:sp>
        <p:nvSpPr>
          <p:cNvPr id="3" name="Content Placeholder 2"/>
          <p:cNvSpPr>
            <a:spLocks noGrp="1"/>
          </p:cNvSpPr>
          <p:nvPr>
            <p:ph idx="1"/>
          </p:nvPr>
        </p:nvSpPr>
        <p:spPr/>
        <p:txBody>
          <a:bodyPr/>
          <a:lstStyle/>
          <a:p>
            <a:pPr algn="just"/>
            <a:r>
              <a:rPr lang="en-US" dirty="0"/>
              <a:t>Make eye contact while speaking. This will not only give you confidence</a:t>
            </a:r>
            <a:r>
              <a:rPr lang="en-US"/>
              <a:t>, but </a:t>
            </a:r>
            <a:r>
              <a:rPr lang="en-US" dirty="0"/>
              <a:t>will also inspire others to listen to you.</a:t>
            </a:r>
          </a:p>
          <a:p>
            <a:pPr algn="just"/>
            <a:r>
              <a:rPr lang="en-US" dirty="0"/>
              <a:t>Try to make your voice sound pleasing and soft.</a:t>
            </a:r>
          </a:p>
          <a:p>
            <a:pPr algn="just"/>
            <a:r>
              <a:rPr lang="en-US" dirty="0"/>
              <a:t>Don’t speak in a monotonous voice; this might have a soporific effect on the audience. Change the modulation of your voice occasionally.</a:t>
            </a:r>
          </a:p>
          <a:p>
            <a:pPr algn="just"/>
            <a:r>
              <a:rPr lang="en-US" dirty="0"/>
              <a:t>Even if you feel nervous, never show it to the audience; just slow down your speech and remain calm.</a:t>
            </a:r>
          </a:p>
          <a:p>
            <a:pPr algn="just"/>
            <a:r>
              <a:rPr lang="en-US" dirty="0"/>
              <a:t>Don’t mumble. Speak clearly.</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22</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Pronunciation Etiquette…………contd.</a:t>
            </a:r>
          </a:p>
        </p:txBody>
      </p:sp>
      <p:sp>
        <p:nvSpPr>
          <p:cNvPr id="3" name="Content Placeholder 2"/>
          <p:cNvSpPr>
            <a:spLocks noGrp="1"/>
          </p:cNvSpPr>
          <p:nvPr>
            <p:ph idx="1"/>
          </p:nvPr>
        </p:nvSpPr>
        <p:spPr/>
        <p:txBody>
          <a:bodyPr/>
          <a:lstStyle/>
          <a:p>
            <a:pPr algn="just"/>
            <a:r>
              <a:rPr lang="en-US" dirty="0"/>
              <a:t>Use words the meanings of which are absolutely clear to you. This might save you from any embarrassment later.</a:t>
            </a:r>
          </a:p>
          <a:p>
            <a:pPr algn="just"/>
            <a:r>
              <a:rPr lang="en-US" dirty="0"/>
              <a:t>Use proper body language to show your interest in the ongoing conversation.</a:t>
            </a:r>
          </a:p>
          <a:p>
            <a:pPr algn="just"/>
            <a:r>
              <a:rPr lang="en-US" dirty="0"/>
              <a:t>At the end of the conversation, don’t forget the customary etiquette of thanking the audience for listening to you patiently.</a:t>
            </a:r>
          </a:p>
          <a:p>
            <a:pPr algn="just"/>
            <a:r>
              <a:rPr lang="en-US" dirty="0"/>
              <a:t>All through the duration of a conversation, never do the following: think in your mother tongue what you want to say, then mentally translate it into English and finally speak in English. This will spoil the flow of your speech.</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23</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algn="ctr">
              <a:buNone/>
            </a:pPr>
            <a:endParaRPr lang="en-US" sz="6600" i="1" dirty="0">
              <a:latin typeface="Aparajita" pitchFamily="34" charset="0"/>
              <a:cs typeface="Aparajita" pitchFamily="34" charset="0"/>
            </a:endParaRPr>
          </a:p>
          <a:p>
            <a:pPr algn="ctr">
              <a:buNone/>
            </a:pPr>
            <a:r>
              <a:rPr lang="en-US" sz="6600" i="1" dirty="0">
                <a:latin typeface="Aparajita" pitchFamily="34" charset="0"/>
                <a:cs typeface="Aparajita" pitchFamily="34" charset="0"/>
              </a:rPr>
              <a:t>THANKS</a:t>
            </a:r>
          </a:p>
        </p:txBody>
      </p:sp>
      <p:sp>
        <p:nvSpPr>
          <p:cNvPr id="4" name="Date Placeholder 3"/>
          <p:cNvSpPr>
            <a:spLocks noGrp="1"/>
          </p:cNvSpPr>
          <p:nvPr>
            <p:ph type="dt" sz="half" idx="10"/>
          </p:nvPr>
        </p:nvSpPr>
        <p:spPr/>
        <p:txBody>
          <a:bodyPr/>
          <a:lstStyle/>
          <a:p>
            <a:fld id="{65E7F2B0-1C45-4907-88AC-AFC9E0662812}"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24</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Topics Covered</a:t>
            </a:r>
            <a:endParaRPr lang="en-US" dirty="0"/>
          </a:p>
        </p:txBody>
      </p:sp>
      <p:sp>
        <p:nvSpPr>
          <p:cNvPr id="3" name="Content Placeholder 2"/>
          <p:cNvSpPr>
            <a:spLocks noGrp="1"/>
          </p:cNvSpPr>
          <p:nvPr>
            <p:ph idx="1"/>
          </p:nvPr>
        </p:nvSpPr>
        <p:spPr/>
        <p:txBody>
          <a:bodyPr/>
          <a:lstStyle/>
          <a:p>
            <a:pPr marL="514350" indent="-514350">
              <a:buFont typeface="+mj-lt"/>
              <a:buAutoNum type="alphaUcPeriod"/>
            </a:pPr>
            <a:r>
              <a:rPr lang="en-IN" dirty="0"/>
              <a:t>Code &amp; Content</a:t>
            </a:r>
          </a:p>
          <a:p>
            <a:pPr marL="514350" indent="-514350">
              <a:buFont typeface="+mj-lt"/>
              <a:buAutoNum type="alphaUcPeriod"/>
            </a:pPr>
            <a:r>
              <a:rPr lang="en-IN" dirty="0"/>
              <a:t>Stimulus &amp; Response</a:t>
            </a:r>
          </a:p>
          <a:p>
            <a:pPr marL="514350" indent="-514350">
              <a:buFont typeface="+mj-lt"/>
              <a:buAutoNum type="alphaUcPeriod"/>
            </a:pPr>
            <a:r>
              <a:rPr lang="en-IN" dirty="0"/>
              <a:t>Speaking with a Purpose</a:t>
            </a:r>
          </a:p>
          <a:p>
            <a:pPr marL="514350" indent="-514350">
              <a:buFont typeface="+mj-lt"/>
              <a:buAutoNum type="alphaUcPeriod"/>
            </a:pPr>
            <a:r>
              <a:rPr lang="en-IN" dirty="0"/>
              <a:t>Speech and Personality</a:t>
            </a:r>
          </a:p>
          <a:p>
            <a:pPr marL="514350" indent="-514350">
              <a:buFont typeface="+mj-lt"/>
              <a:buAutoNum type="alphaUcPeriod"/>
            </a:pPr>
            <a:r>
              <a:rPr lang="en-IN" dirty="0"/>
              <a:t>Pronunciation Etiquette</a:t>
            </a:r>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3</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 Code &amp; Content</a:t>
            </a:r>
            <a:endParaRPr lang="en-US" dirty="0"/>
          </a:p>
        </p:txBody>
      </p:sp>
      <p:sp>
        <p:nvSpPr>
          <p:cNvPr id="3" name="Content Placeholder 2"/>
          <p:cNvSpPr>
            <a:spLocks noGrp="1"/>
          </p:cNvSpPr>
          <p:nvPr>
            <p:ph idx="1"/>
          </p:nvPr>
        </p:nvSpPr>
        <p:spPr/>
        <p:txBody>
          <a:bodyPr>
            <a:normAutofit fontScale="92500"/>
          </a:bodyPr>
          <a:lstStyle/>
          <a:p>
            <a:pPr algn="just" fontAlgn="base"/>
            <a:r>
              <a:rPr lang="en-US" dirty="0"/>
              <a:t>Any human communication system involves the production of a message by someone, and the receipt of that message by someone else. </a:t>
            </a:r>
          </a:p>
          <a:p>
            <a:pPr algn="just" fontAlgn="base"/>
            <a:r>
              <a:rPr lang="en-US" dirty="0"/>
              <a:t>To encode a message, one must possess the necessary encoding skills.</a:t>
            </a:r>
          </a:p>
          <a:p>
            <a:pPr algn="just" fontAlgn="base"/>
            <a:r>
              <a:rPr lang="en-US" dirty="0"/>
              <a:t>Languages are codes. </a:t>
            </a:r>
          </a:p>
          <a:p>
            <a:pPr algn="just" fontAlgn="base"/>
            <a:r>
              <a:rPr lang="en-US" dirty="0"/>
              <a:t>A code may be defined as any group of symbols that can be structured in a way that is meaningful to another person. </a:t>
            </a:r>
          </a:p>
          <a:p>
            <a:pPr algn="just" fontAlgn="base"/>
            <a:r>
              <a:rPr lang="en-US" dirty="0"/>
              <a:t>Code is a system of rules to convert information into another form or representation. </a:t>
            </a:r>
          </a:p>
          <a:p>
            <a:pPr algn="just" fontAlgn="base"/>
            <a:r>
              <a:rPr lang="en-US" dirty="0"/>
              <a:t>The English language, like any other language, is a code—it contains element that are arranged in a meaningful order. </a:t>
            </a:r>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4</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Code &amp; Content……contd.</a:t>
            </a:r>
            <a:endParaRPr lang="en-US" dirty="0"/>
          </a:p>
        </p:txBody>
      </p:sp>
      <p:sp>
        <p:nvSpPr>
          <p:cNvPr id="3" name="Content Placeholder 2"/>
          <p:cNvSpPr>
            <a:spLocks noGrp="1"/>
          </p:cNvSpPr>
          <p:nvPr>
            <p:ph idx="1"/>
          </p:nvPr>
        </p:nvSpPr>
        <p:spPr/>
        <p:txBody>
          <a:bodyPr>
            <a:normAutofit lnSpcReduction="10000"/>
          </a:bodyPr>
          <a:lstStyle/>
          <a:p>
            <a:pPr algn="just" fontAlgn="base"/>
            <a:r>
              <a:rPr lang="en-US" dirty="0"/>
              <a:t>A code has a group of elements (vocabulary) and a set of procedures for combining these elements meaningfully (grammar).</a:t>
            </a:r>
          </a:p>
          <a:p>
            <a:pPr algn="just"/>
            <a:r>
              <a:rPr lang="en-US" dirty="0"/>
              <a:t>Next is the message content, i.e., the message that is selected by the source to express its purpose. </a:t>
            </a:r>
          </a:p>
          <a:p>
            <a:pPr algn="just"/>
            <a:r>
              <a:rPr lang="en-US" dirty="0"/>
              <a:t>Content in communication means any text matter of a document or publication in any form. </a:t>
            </a:r>
          </a:p>
          <a:p>
            <a:pPr algn="just"/>
            <a:r>
              <a:rPr lang="en-US" dirty="0"/>
              <a:t>It can be defined as what is inside or included in something. </a:t>
            </a:r>
          </a:p>
          <a:p>
            <a:pPr algn="just"/>
            <a:r>
              <a:rPr lang="en-US" dirty="0"/>
              <a:t>Content, like codes, has both element and structure. </a:t>
            </a:r>
          </a:p>
          <a:p>
            <a:pPr algn="just"/>
            <a:r>
              <a:rPr lang="en-US" dirty="0"/>
              <a:t>When more than one piece of information is to be presented, they should have some order or structure.</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5</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151" y="410368"/>
            <a:ext cx="11114649" cy="1325563"/>
          </a:xfrm>
        </p:spPr>
        <p:txBody>
          <a:bodyPr>
            <a:normAutofit/>
          </a:bodyPr>
          <a:lstStyle/>
          <a:p>
            <a:r>
              <a:rPr lang="en-US" dirty="0"/>
              <a:t>B. Stimulus &amp; Response of Communication Skills</a:t>
            </a:r>
          </a:p>
        </p:txBody>
      </p:sp>
      <p:sp>
        <p:nvSpPr>
          <p:cNvPr id="3" name="Content Placeholder 2"/>
          <p:cNvSpPr>
            <a:spLocks noGrp="1"/>
          </p:cNvSpPr>
          <p:nvPr>
            <p:ph idx="1"/>
          </p:nvPr>
        </p:nvSpPr>
        <p:spPr/>
        <p:txBody>
          <a:bodyPr>
            <a:normAutofit lnSpcReduction="10000"/>
          </a:bodyPr>
          <a:lstStyle/>
          <a:p>
            <a:pPr algn="just"/>
            <a:r>
              <a:rPr lang="en-US" sz="3200" dirty="0"/>
              <a:t>A ‘stimulus’ is anything that a person can receive through one of his senses. </a:t>
            </a:r>
          </a:p>
          <a:p>
            <a:pPr algn="just"/>
            <a:r>
              <a:rPr lang="en-US" sz="3200" dirty="0"/>
              <a:t>In fact, it is anything that can produce a sensation. </a:t>
            </a:r>
          </a:p>
          <a:p>
            <a:pPr algn="just"/>
            <a:r>
              <a:rPr lang="en-US" sz="3200" dirty="0"/>
              <a:t>A ‘response’ is anything that an individual does as a reaction to the stimulus.</a:t>
            </a:r>
          </a:p>
          <a:p>
            <a:pPr algn="just"/>
            <a:r>
              <a:rPr lang="en-US" sz="3200" dirty="0"/>
              <a:t>These two terms, stimulus and response, are ultimately connected with the whole learning process. </a:t>
            </a:r>
          </a:p>
          <a:p>
            <a:pPr algn="just"/>
            <a:r>
              <a:rPr lang="en-US" sz="3200" dirty="0"/>
              <a:t>The communication objective of the source is to bring about a change in the </a:t>
            </a:r>
            <a:r>
              <a:rPr lang="en-US" sz="3200" dirty="0" err="1"/>
              <a:t>behaviour</a:t>
            </a:r>
            <a:r>
              <a:rPr lang="en-US" sz="3200" dirty="0"/>
              <a:t> of the receiver.</a:t>
            </a:r>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6</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5422" y="410368"/>
            <a:ext cx="11058378" cy="1325563"/>
          </a:xfrm>
        </p:spPr>
        <p:txBody>
          <a:bodyPr>
            <a:normAutofit/>
          </a:bodyPr>
          <a:lstStyle/>
          <a:p>
            <a:r>
              <a:rPr lang="en-US" dirty="0"/>
              <a:t>Stimulus and Response of Communication Skills</a:t>
            </a:r>
          </a:p>
        </p:txBody>
      </p:sp>
      <p:sp>
        <p:nvSpPr>
          <p:cNvPr id="3" name="Content Placeholder 2"/>
          <p:cNvSpPr>
            <a:spLocks noGrp="1"/>
          </p:cNvSpPr>
          <p:nvPr>
            <p:ph idx="1"/>
          </p:nvPr>
        </p:nvSpPr>
        <p:spPr/>
        <p:txBody>
          <a:bodyPr>
            <a:normAutofit/>
          </a:bodyPr>
          <a:lstStyle/>
          <a:p>
            <a:pPr algn="just"/>
            <a:r>
              <a:rPr lang="en-US" dirty="0"/>
              <a:t>The whole communication process consists of the following:</a:t>
            </a:r>
          </a:p>
          <a:p>
            <a:pPr marL="914400" lvl="1" indent="-457200" algn="just">
              <a:buFont typeface="+mj-lt"/>
              <a:buAutoNum type="alphaLcParenR"/>
            </a:pPr>
            <a:r>
              <a:rPr lang="en-US" dirty="0"/>
              <a:t>The sender—the source of the message</a:t>
            </a:r>
          </a:p>
          <a:p>
            <a:pPr marL="914400" lvl="1" indent="-457200" algn="just">
              <a:buFont typeface="+mj-lt"/>
              <a:buAutoNum type="alphaLcParenR"/>
            </a:pPr>
            <a:r>
              <a:rPr lang="en-US" dirty="0"/>
              <a:t>The encoding process</a:t>
            </a:r>
          </a:p>
          <a:p>
            <a:pPr marL="914400" lvl="1" indent="-457200" algn="just">
              <a:buFont typeface="+mj-lt"/>
              <a:buAutoNum type="alphaLcParenR"/>
            </a:pPr>
            <a:r>
              <a:rPr lang="en-US" dirty="0"/>
              <a:t>The channel used</a:t>
            </a:r>
          </a:p>
          <a:p>
            <a:pPr marL="914400" lvl="1" indent="-457200" algn="just">
              <a:buFont typeface="+mj-lt"/>
              <a:buAutoNum type="alphaLcParenR"/>
            </a:pPr>
            <a:r>
              <a:rPr lang="en-US" dirty="0"/>
              <a:t>The decoding process</a:t>
            </a:r>
          </a:p>
          <a:p>
            <a:pPr marL="914400" lvl="1" indent="-457200" algn="just">
              <a:buFont typeface="+mj-lt"/>
              <a:buAutoNum type="alphaLcParenR"/>
            </a:pPr>
            <a:r>
              <a:rPr lang="en-US" dirty="0"/>
              <a:t>The receiver—the person who receives the message</a:t>
            </a:r>
          </a:p>
          <a:p>
            <a:pPr algn="just"/>
            <a:r>
              <a:rPr lang="en-US" dirty="0"/>
              <a:t>At each stage of the communication process depicted there is a possibility of error (Barriers). Communication skills help avoid such errors, so that the message can glide easily through all the stages of the process and reach the receiver.</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7</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Source</a:t>
            </a:r>
          </a:p>
        </p:txBody>
      </p:sp>
      <p:sp>
        <p:nvSpPr>
          <p:cNvPr id="3" name="Content Placeholder 2"/>
          <p:cNvSpPr>
            <a:spLocks noGrp="1"/>
          </p:cNvSpPr>
          <p:nvPr>
            <p:ph idx="1"/>
          </p:nvPr>
        </p:nvSpPr>
        <p:spPr/>
        <p:txBody>
          <a:bodyPr>
            <a:normAutofit lnSpcReduction="10000"/>
          </a:bodyPr>
          <a:lstStyle/>
          <a:p>
            <a:pPr algn="just"/>
            <a:r>
              <a:rPr lang="en-US" dirty="0"/>
              <a:t>The source is the most critical part of the communication process. </a:t>
            </a:r>
          </a:p>
          <a:p>
            <a:pPr algn="just"/>
            <a:r>
              <a:rPr lang="en-US" dirty="0"/>
              <a:t>The message has to be planned and prepared for features including articulation clarity, amplitude and modulation, pauses and pitch.</a:t>
            </a:r>
          </a:p>
          <a:p>
            <a:pPr algn="just"/>
            <a:r>
              <a:rPr lang="en-US" dirty="0"/>
              <a:t>The sender must be conscious that non-verbal components of the communication are also transmitted through the channel.</a:t>
            </a:r>
          </a:p>
          <a:p>
            <a:pPr algn="just"/>
            <a:r>
              <a:rPr lang="en-US" dirty="0"/>
              <a:t> The source of the message has great responsibility. He should have an idea about the receiver. It may be also that he wants to convey his message to a group of persons. </a:t>
            </a:r>
          </a:p>
          <a:p>
            <a:pPr algn="just"/>
            <a:r>
              <a:rPr lang="en-US" dirty="0"/>
              <a:t>Finally, at the end of the communication, he must satisfy himself that the intent of the communication has been met.</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8</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 The Encoding Process</a:t>
            </a:r>
          </a:p>
        </p:txBody>
      </p:sp>
      <p:sp>
        <p:nvSpPr>
          <p:cNvPr id="3" name="Content Placeholder 2"/>
          <p:cNvSpPr>
            <a:spLocks noGrp="1"/>
          </p:cNvSpPr>
          <p:nvPr>
            <p:ph idx="1"/>
          </p:nvPr>
        </p:nvSpPr>
        <p:spPr/>
        <p:txBody>
          <a:bodyPr/>
          <a:lstStyle/>
          <a:p>
            <a:r>
              <a:rPr lang="en-US" dirty="0"/>
              <a:t>As language is a code, the encoding process is of vital importance. </a:t>
            </a:r>
          </a:p>
          <a:p>
            <a:r>
              <a:rPr lang="en-US" dirty="0"/>
              <a:t>What the sender wants to convey must be encoded correctly. </a:t>
            </a:r>
          </a:p>
          <a:p>
            <a:r>
              <a:rPr lang="en-US" dirty="0"/>
              <a:t>He must have a good vocabulary and good knowledge of grammar and syntax. </a:t>
            </a:r>
          </a:p>
          <a:p>
            <a:r>
              <a:rPr lang="en-US" dirty="0"/>
              <a:t>Any flaw might distort the meaning of the message he wants to convey.</a:t>
            </a:r>
          </a:p>
          <a:p>
            <a:endParaRPr lang="en-US" dirty="0"/>
          </a:p>
        </p:txBody>
      </p:sp>
      <p:sp>
        <p:nvSpPr>
          <p:cNvPr id="4" name="Date Placeholder 3"/>
          <p:cNvSpPr>
            <a:spLocks noGrp="1"/>
          </p:cNvSpPr>
          <p:nvPr>
            <p:ph type="dt" sz="half" idx="10"/>
          </p:nvPr>
        </p:nvSpPr>
        <p:spPr/>
        <p:txBody>
          <a:bodyPr/>
          <a:lstStyle/>
          <a:p>
            <a:fld id="{2A91CDD3-6CCD-437D-B69F-5F2A565E261B}" type="datetime1">
              <a:rPr lang="en-IN" smtClean="0"/>
              <a:pPr/>
              <a:t>06-10-2021</a:t>
            </a:fld>
            <a:endParaRPr lang="en-US"/>
          </a:p>
        </p:txBody>
      </p:sp>
      <p:sp>
        <p:nvSpPr>
          <p:cNvPr id="5" name="Footer Placeholder 4"/>
          <p:cNvSpPr>
            <a:spLocks noGrp="1"/>
          </p:cNvSpPr>
          <p:nvPr>
            <p:ph type="ftr" sz="quarter" idx="11"/>
          </p:nvPr>
        </p:nvSpPr>
        <p:spPr/>
        <p:txBody>
          <a:bodyPr/>
          <a:lstStyle/>
          <a:p>
            <a:r>
              <a:rPr lang="en-US"/>
              <a:t>Technical Communication:: Arundhati Mahanta</a:t>
            </a:r>
          </a:p>
        </p:txBody>
      </p:sp>
      <p:sp>
        <p:nvSpPr>
          <p:cNvPr id="6" name="Slide Number Placeholder 5"/>
          <p:cNvSpPr>
            <a:spLocks noGrp="1"/>
          </p:cNvSpPr>
          <p:nvPr>
            <p:ph type="sldNum" sz="quarter" idx="12"/>
          </p:nvPr>
        </p:nvSpPr>
        <p:spPr/>
        <p:txBody>
          <a:bodyPr/>
          <a:lstStyle/>
          <a:p>
            <a:fld id="{01423293-BB51-284A-9C50-94B9A592CBC0}" type="slidenum">
              <a:rPr lang="en-US" smtClean="0"/>
              <a:pPr/>
              <a:t>9</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rundhati 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undhati 2" id="{1E847A70-080C-AA47-A4AF-7AA3372B5D28}" vid="{7D79222E-2424-C945-B79E-7C09D9872E6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4FE2698980F344CBC5DFE123CC81923" ma:contentTypeVersion="4" ma:contentTypeDescription="Create a new document." ma:contentTypeScope="" ma:versionID="f9cfb8fa27991a30dd9e3bdc6b69b844">
  <xsd:schema xmlns:xsd="http://www.w3.org/2001/XMLSchema" xmlns:xs="http://www.w3.org/2001/XMLSchema" xmlns:p="http://schemas.microsoft.com/office/2006/metadata/properties" xmlns:ns2="096d8380-acb4-43f1-b154-828ce32864f4" xmlns:ns3="06ca1288-74ea-444d-a1ba-c600a4a2625e" targetNamespace="http://schemas.microsoft.com/office/2006/metadata/properties" ma:root="true" ma:fieldsID="6021b43d7607a9665aa1cc9ec9566bb6" ns2:_="" ns3:_="">
    <xsd:import namespace="096d8380-acb4-43f1-b154-828ce32864f4"/>
    <xsd:import namespace="06ca1288-74ea-444d-a1ba-c600a4a2625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6d8380-acb4-43f1-b154-828ce32864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6ca1288-74ea-444d-a1ba-c600a4a2625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D9314FA-FC4B-4AF2-B42A-8172C5277C73}"/>
</file>

<file path=customXml/itemProps2.xml><?xml version="1.0" encoding="utf-8"?>
<ds:datastoreItem xmlns:ds="http://schemas.openxmlformats.org/officeDocument/2006/customXml" ds:itemID="{202CAB31-1636-45D1-8604-5491AC7C1E99}"/>
</file>

<file path=customXml/itemProps3.xml><?xml version="1.0" encoding="utf-8"?>
<ds:datastoreItem xmlns:ds="http://schemas.openxmlformats.org/officeDocument/2006/customXml" ds:itemID="{DC677ABB-7207-4EB0-A701-C27A97E76106}"/>
</file>

<file path=docProps/app.xml><?xml version="1.0" encoding="utf-8"?>
<Properties xmlns="http://schemas.openxmlformats.org/officeDocument/2006/extended-properties" xmlns:vt="http://schemas.openxmlformats.org/officeDocument/2006/docPropsVTypes">
  <Template>Arundhati 2</Template>
  <TotalTime>2241</TotalTime>
  <Words>2051</Words>
  <Application>Microsoft Office PowerPoint</Application>
  <PresentationFormat>Widescreen</PresentationFormat>
  <Paragraphs>219</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Aparajita</vt:lpstr>
      <vt:lpstr>Arial</vt:lpstr>
      <vt:lpstr>Calibri</vt:lpstr>
      <vt:lpstr>Calibri Light</vt:lpstr>
      <vt:lpstr>Arundhati 2</vt:lpstr>
      <vt:lpstr>Important Terminologies</vt:lpstr>
      <vt:lpstr>Unit V- Dimensions of Oral Communication &amp; Voice Dynamics</vt:lpstr>
      <vt:lpstr>Topics Covered</vt:lpstr>
      <vt:lpstr>A. Code &amp; Content</vt:lpstr>
      <vt:lpstr>Code &amp; Content……contd.</vt:lpstr>
      <vt:lpstr>B. Stimulus &amp; Response of Communication Skills</vt:lpstr>
      <vt:lpstr>Stimulus and Response of Communication Skills</vt:lpstr>
      <vt:lpstr>a. Source</vt:lpstr>
      <vt:lpstr>b. The Encoding Process</vt:lpstr>
      <vt:lpstr>c. The Channel</vt:lpstr>
      <vt:lpstr>d. The Decoding Process</vt:lpstr>
      <vt:lpstr>e. The Receiver</vt:lpstr>
      <vt:lpstr>Process - Diagram</vt:lpstr>
      <vt:lpstr>Process - Components</vt:lpstr>
      <vt:lpstr>C. Speaking With a Purpose</vt:lpstr>
      <vt:lpstr>Tips Of Speaking Passionately And With A Purpose</vt:lpstr>
      <vt:lpstr>Tips Of Speaking Passionately And With A Purpose</vt:lpstr>
      <vt:lpstr>D. Speech &amp; Personality</vt:lpstr>
      <vt:lpstr>Speech &amp; Personality</vt:lpstr>
      <vt:lpstr>Speech &amp; Personality……………contd.</vt:lpstr>
      <vt:lpstr>Speech &amp; Personality……………contd.</vt:lpstr>
      <vt:lpstr>E. Pronunciation Etiquette</vt:lpstr>
      <vt:lpstr>Pronunciation Etiquette…………contd.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1 Revision - 1</dc:title>
  <dc:creator>Arundhati</dc:creator>
  <cp:lastModifiedBy>Seema Verma</cp:lastModifiedBy>
  <cp:revision>11</cp:revision>
  <dcterms:created xsi:type="dcterms:W3CDTF">2020-04-20T08:32:57Z</dcterms:created>
  <dcterms:modified xsi:type="dcterms:W3CDTF">2021-10-06T08:37:59Z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0x010100D4FE2698980F344CBC5DFE123CC81923</vt:lpwstr>
  </property>
</Properties>
</file>

<file path=docProps/thumbnail.jpeg>
</file>